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88" r:id="rId2"/>
    <p:sldId id="304" r:id="rId3"/>
    <p:sldId id="308" r:id="rId4"/>
    <p:sldId id="316" r:id="rId5"/>
    <p:sldId id="321" r:id="rId6"/>
    <p:sldId id="419" r:id="rId7"/>
    <p:sldId id="351" r:id="rId8"/>
    <p:sldId id="353" r:id="rId9"/>
    <p:sldId id="354" r:id="rId10"/>
    <p:sldId id="429" r:id="rId11"/>
    <p:sldId id="409" r:id="rId12"/>
    <p:sldId id="332" r:id="rId13"/>
    <p:sldId id="420" r:id="rId14"/>
    <p:sldId id="299" r:id="rId15"/>
    <p:sldId id="357" r:id="rId16"/>
    <p:sldId id="422" r:id="rId17"/>
    <p:sldId id="527" r:id="rId18"/>
    <p:sldId id="476" r:id="rId19"/>
    <p:sldId id="514" r:id="rId20"/>
    <p:sldId id="495" r:id="rId21"/>
    <p:sldId id="491" r:id="rId22"/>
    <p:sldId id="496" r:id="rId23"/>
    <p:sldId id="515" r:id="rId24"/>
    <p:sldId id="516" r:id="rId25"/>
    <p:sldId id="518" r:id="rId26"/>
    <p:sldId id="547" r:id="rId27"/>
    <p:sldId id="565" r:id="rId28"/>
    <p:sldId id="521" r:id="rId29"/>
    <p:sldId id="566" r:id="rId30"/>
    <p:sldId id="548" r:id="rId31"/>
    <p:sldId id="563" r:id="rId32"/>
    <p:sldId id="559" r:id="rId33"/>
    <p:sldId id="526" r:id="rId34"/>
    <p:sldId id="580" r:id="rId35"/>
    <p:sldId id="577" r:id="rId36"/>
    <p:sldId id="579" r:id="rId37"/>
    <p:sldId id="572" r:id="rId38"/>
    <p:sldId id="573" r:id="rId39"/>
    <p:sldId id="574" r:id="rId40"/>
    <p:sldId id="531" r:id="rId41"/>
    <p:sldId id="536" r:id="rId42"/>
    <p:sldId id="567" r:id="rId43"/>
    <p:sldId id="576" r:id="rId44"/>
    <p:sldId id="545" r:id="rId45"/>
    <p:sldId id="546" r:id="rId46"/>
    <p:sldId id="568" r:id="rId47"/>
    <p:sldId id="571" r:id="rId48"/>
    <p:sldId id="570" r:id="rId49"/>
    <p:sldId id="428" r:id="rId50"/>
    <p:sldId id="418" r:id="rId5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FFFF"/>
    <a:srgbClr val="660033"/>
    <a:srgbClr val="FFFF00"/>
    <a:srgbClr val="FFCC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9" autoAdjust="0"/>
    <p:restoredTop sz="93897" autoAdjust="0"/>
  </p:normalViewPr>
  <p:slideViewPr>
    <p:cSldViewPr snapToGrid="0">
      <p:cViewPr varScale="1">
        <p:scale>
          <a:sx n="80" d="100"/>
          <a:sy n="80" d="100"/>
        </p:scale>
        <p:origin x="48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0"/>
    </p:cViewPr>
  </p:sorterViewPr>
  <p:notesViewPr>
    <p:cSldViewPr snapToGrid="0">
      <p:cViewPr varScale="1">
        <p:scale>
          <a:sx n="71" d="100"/>
          <a:sy n="71" d="100"/>
        </p:scale>
        <p:origin x="-150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72ECE8-6E21-4B17-A966-B15B579A4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425-42FC-4FFC-8660-5109CA22E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53E7-FAA8-4096-838B-5C12A3B6B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DED5-0EEE-4ECF-83C6-50C96AE3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C773-CB1C-45C9-A535-EA519665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EAC7-228D-4049-AA37-EF814E50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9F5C-49AE-4FA8-9986-9B03FBB0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6FA0-3523-48F3-802F-E59DE7B93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F94F-A215-4DB0-81E3-6F2D59A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9EA5-9E96-4FDA-97D9-5382CD48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6145-5E6D-43DC-A30F-0E0DE2B8C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2DEF-3E90-40E7-AD4C-A7B9EC9B4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DD24-A87D-44BD-A3D4-42CB4E21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C5B1-F153-4D97-94B0-CCDF2706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96FB-3A89-45BE-B01B-7F010487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EB7E13-5FF5-41E6-A090-36B73D11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5625" y="1778000"/>
            <a:ext cx="79898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Effect of superfluid vortices and magnetic field on the power spectrum of  flow fluctuations in heavy-ion collisions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19450" y="3600450"/>
            <a:ext cx="2451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rgbClr val="000099"/>
                </a:solidFill>
              </a:rPr>
              <a:t>Ajit M. Srivastava</a:t>
            </a:r>
          </a:p>
          <a:p>
            <a:pPr algn="l"/>
            <a:r>
              <a:rPr lang="en-GB">
                <a:solidFill>
                  <a:srgbClr val="000099"/>
                </a:solidFill>
              </a:rPr>
              <a:t> </a:t>
            </a:r>
            <a:r>
              <a:rPr lang="en-GB" sz="1600">
                <a:solidFill>
                  <a:srgbClr val="000099"/>
                </a:solidFill>
              </a:rPr>
              <a:t>Institute of Physics</a:t>
            </a:r>
          </a:p>
          <a:p>
            <a:pPr algn="l"/>
            <a:r>
              <a:rPr lang="en-GB" sz="1600">
                <a:solidFill>
                  <a:srgbClr val="000099"/>
                </a:solidFill>
              </a:rPr>
              <a:t> Bhubaneswar, India</a:t>
            </a:r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66725" y="352425"/>
            <a:ext cx="8308975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l"/>
            <a:r>
              <a:rPr lang="en-US" dirty="0" smtClean="0">
                <a:solidFill>
                  <a:srgbClr val="FF0000"/>
                </a:solidFill>
              </a:rPr>
              <a:t>References :</a:t>
            </a:r>
            <a:endParaRPr lang="en-US" dirty="0">
              <a:solidFill>
                <a:srgbClr val="FF0000"/>
              </a:solidFill>
            </a:endParaRPr>
          </a:p>
          <a:p>
            <a:pPr marL="381000" indent="-381000" algn="l"/>
            <a:endParaRPr lang="en-US" dirty="0">
              <a:solidFill>
                <a:srgbClr val="FF0000"/>
              </a:solidFill>
            </a:endParaRPr>
          </a:p>
          <a:p>
            <a:pPr marL="381000" indent="-381000" algn="l"/>
            <a:r>
              <a:rPr lang="en-US" dirty="0">
                <a:solidFill>
                  <a:srgbClr val="000099"/>
                </a:solidFill>
              </a:rPr>
              <a:t>The suggestion to plot this “power spectrum” for relativistic</a:t>
            </a:r>
          </a:p>
          <a:p>
            <a:pPr marL="381000" indent="-381000" algn="l"/>
            <a:r>
              <a:rPr lang="en-US" dirty="0">
                <a:solidFill>
                  <a:srgbClr val="000099"/>
                </a:solidFill>
              </a:rPr>
              <a:t>Heavy-ion collision experiments  was  first given by us </a:t>
            </a:r>
          </a:p>
          <a:p>
            <a:pPr marL="381000" indent="-381000" algn="l"/>
            <a:r>
              <a:rPr lang="en-US" dirty="0"/>
              <a:t>(Mishra, </a:t>
            </a:r>
            <a:r>
              <a:rPr lang="en-US" dirty="0" err="1"/>
              <a:t>Mohapatra</a:t>
            </a:r>
            <a:r>
              <a:rPr lang="en-US" dirty="0"/>
              <a:t>, </a:t>
            </a:r>
            <a:r>
              <a:rPr lang="en-US" dirty="0" err="1"/>
              <a:t>Saumia</a:t>
            </a:r>
            <a:r>
              <a:rPr lang="en-US" dirty="0"/>
              <a:t>, AMS)</a:t>
            </a:r>
            <a:r>
              <a:rPr lang="en-US" dirty="0">
                <a:solidFill>
                  <a:srgbClr val="000099"/>
                </a:solidFill>
              </a:rPr>
              <a:t> in  the following papers :</a:t>
            </a: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>
              <a:buFontTx/>
              <a:buAutoNum type="arabicParenR"/>
            </a:pPr>
            <a:r>
              <a:rPr lang="en-US" dirty="0"/>
              <a:t>Super-horizon fluctuations and acoustic oscillations in </a:t>
            </a:r>
          </a:p>
          <a:p>
            <a:pPr marL="381000" indent="-381000" algn="l"/>
            <a:r>
              <a:rPr lang="en-US" dirty="0"/>
              <a:t>    relativistic heavy-ion collisions: </a:t>
            </a:r>
            <a:r>
              <a:rPr lang="en-US" sz="1800" dirty="0"/>
              <a:t>PRC 77, 064902 (2008</a:t>
            </a:r>
            <a:r>
              <a:rPr lang="en-US" sz="1800" dirty="0" smtClean="0"/>
              <a:t>)</a:t>
            </a:r>
            <a:endParaRPr lang="en-US" dirty="0"/>
          </a:p>
          <a:p>
            <a:pPr marL="381000" indent="-381000" algn="l"/>
            <a:endParaRPr lang="en-US" dirty="0"/>
          </a:p>
          <a:p>
            <a:pPr marL="381000" indent="-381000" algn="l"/>
            <a:r>
              <a:rPr lang="en-US" dirty="0"/>
              <a:t>2) Using CMBR analysis tools for flow anisotropies in relativistic heavy-ion collisions:  </a:t>
            </a:r>
            <a:r>
              <a:rPr lang="en-US" sz="1800" dirty="0"/>
              <a:t>PRC 81, 034903 (2010)</a:t>
            </a:r>
            <a:r>
              <a:rPr lang="en-US" dirty="0"/>
              <a:t> </a:t>
            </a:r>
          </a:p>
          <a:p>
            <a:pPr marL="381000" indent="-381000" algn="l"/>
            <a:endParaRPr lang="en-US" dirty="0"/>
          </a:p>
          <a:p>
            <a:pPr marL="381000" indent="-381000" algn="l"/>
            <a:r>
              <a:rPr lang="en-US" dirty="0"/>
              <a:t>It was emphasized in these papers that such a plot will have</a:t>
            </a:r>
          </a:p>
          <a:p>
            <a:pPr marL="381000" indent="-381000" algn="l"/>
            <a:r>
              <a:rPr lang="en-US" dirty="0"/>
              <a:t>Valuable information about nature of fluctuations, especially</a:t>
            </a:r>
          </a:p>
          <a:p>
            <a:pPr marL="381000" indent="-381000" algn="l"/>
            <a:r>
              <a:rPr lang="en-US" dirty="0"/>
              <a:t>initial fluctuations,  </a:t>
            </a:r>
            <a:r>
              <a:rPr lang="en-US" dirty="0" smtClean="0"/>
              <a:t>and will be non-trivial for all n (up to about</a:t>
            </a:r>
          </a:p>
          <a:p>
            <a:pPr marL="381000" indent="-381000" algn="l"/>
            <a:r>
              <a:rPr lang="en-US" dirty="0" smtClean="0"/>
              <a:t>30, </a:t>
            </a:r>
            <a:r>
              <a:rPr lang="en-US" b="1" dirty="0" smtClean="0">
                <a:solidFill>
                  <a:srgbClr val="FF0000"/>
                </a:solidFill>
              </a:rPr>
              <a:t>including odd n</a:t>
            </a:r>
            <a:r>
              <a:rPr lang="en-US" dirty="0" smtClean="0"/>
              <a:t>). </a:t>
            </a:r>
          </a:p>
          <a:p>
            <a:pPr marL="381000" indent="-381000" algn="l"/>
            <a:r>
              <a:rPr lang="en-US" dirty="0" smtClean="0"/>
              <a:t>This </a:t>
            </a:r>
            <a:r>
              <a:rPr lang="en-US" dirty="0"/>
              <a:t>applies </a:t>
            </a:r>
            <a:r>
              <a:rPr lang="en-US" dirty="0" smtClean="0"/>
              <a:t>to all </a:t>
            </a:r>
            <a:r>
              <a:rPr lang="en-US" dirty="0"/>
              <a:t>collisions, including central collisions.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77900" y="15943"/>
            <a:ext cx="72009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 Important feature of flow power spectrum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Fluctuations with </a:t>
            </a:r>
            <a:r>
              <a:rPr lang="en-US" b="1" dirty="0" err="1" smtClean="0">
                <a:solidFill>
                  <a:srgbClr val="FF0000"/>
                </a:solidFill>
              </a:rPr>
              <a:t>superhorizon</a:t>
            </a:r>
            <a:r>
              <a:rPr lang="en-US" dirty="0" smtClean="0">
                <a:solidFill>
                  <a:srgbClr val="FF0000"/>
                </a:solidFill>
              </a:rPr>
              <a:t> wavelengths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500" y="857224"/>
            <a:ext cx="9041258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Meaning of Horizon for the Universe: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Horizon </a:t>
            </a:r>
            <a:r>
              <a:rPr lang="en-US" dirty="0">
                <a:solidFill>
                  <a:srgbClr val="000099"/>
                </a:solidFill>
              </a:rPr>
              <a:t>size = speed of light c X age of the universe t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No physical effect possible for distances larger than </a:t>
            </a:r>
            <a:r>
              <a:rPr lang="en-US" dirty="0" smtClean="0">
                <a:solidFill>
                  <a:srgbClr val="000099"/>
                </a:solidFill>
              </a:rPr>
              <a:t>this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/>
              <a:t>In the universe, density fluctuations with wavelengths of </a:t>
            </a:r>
          </a:p>
          <a:p>
            <a:pPr algn="l"/>
            <a:r>
              <a:rPr lang="en-US" dirty="0" err="1" smtClean="0"/>
              <a:t>superhorizon</a:t>
            </a:r>
            <a:r>
              <a:rPr lang="en-US" dirty="0" smtClean="0"/>
              <a:t> scale have their origin in the inflationary period.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Tiny fluctuations are stretched by superluminal expansion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Meaning of Horizon for Heavy-ion collisions: 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System equilibrates in time 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000099"/>
                </a:solidFill>
              </a:rPr>
              <a:t>  less than 1 fm/c. </a:t>
            </a:r>
            <a:r>
              <a:rPr lang="en-US" dirty="0" smtClean="0">
                <a:solidFill>
                  <a:srgbClr val="FF0000"/>
                </a:solidFill>
              </a:rPr>
              <a:t>Horizon size = c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No physical effects possible for distances larger than c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000099"/>
                </a:solidFill>
              </a:rPr>
              <a:t> = 1 fm.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Note: Fluctuations present of all wavelengths even at time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000099"/>
                </a:solidFill>
                <a:latin typeface="Symbol" pitchFamily="18" charset="2"/>
              </a:rPr>
              <a:t>0</a:t>
            </a:r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(arising from N-N collisions and fluctuations in nucleon positions).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All fluctuations larger than 1 fm are </a:t>
            </a:r>
            <a:r>
              <a:rPr lang="en-US" dirty="0" err="1" smtClean="0">
                <a:solidFill>
                  <a:srgbClr val="FF0000"/>
                </a:solidFill>
              </a:rPr>
              <a:t>superhorizon</a:t>
            </a:r>
            <a:r>
              <a:rPr lang="en-US" dirty="0" smtClean="0">
                <a:solidFill>
                  <a:srgbClr val="FF0000"/>
                </a:solidFill>
              </a:rPr>
              <a:t> at time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At any later time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, any fluctuation larger than c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 err="1" smtClean="0">
                <a:solidFill>
                  <a:srgbClr val="FF0000"/>
                </a:solidFill>
              </a:rPr>
              <a:t>superhorizon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0500" y="346145"/>
            <a:ext cx="88265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We </a:t>
            </a:r>
            <a:r>
              <a:rPr lang="en-US" dirty="0" smtClean="0">
                <a:solidFill>
                  <a:srgbClr val="000099"/>
                </a:solidFill>
              </a:rPr>
              <a:t>argued </a:t>
            </a:r>
            <a:r>
              <a:rPr lang="en-US" dirty="0">
                <a:solidFill>
                  <a:srgbClr val="000099"/>
                </a:solidFill>
              </a:rPr>
              <a:t>that sub-horizon fluctuations </a:t>
            </a:r>
            <a:r>
              <a:rPr lang="en-US" dirty="0" smtClean="0">
                <a:solidFill>
                  <a:srgbClr val="000099"/>
                </a:solidFill>
              </a:rPr>
              <a:t>in heavy-ion collisions should display </a:t>
            </a:r>
            <a:r>
              <a:rPr lang="en-US" dirty="0">
                <a:solidFill>
                  <a:srgbClr val="000099"/>
                </a:solidFill>
              </a:rPr>
              <a:t>oscillatory </a:t>
            </a:r>
            <a:r>
              <a:rPr lang="en-US" dirty="0" smtClean="0">
                <a:solidFill>
                  <a:srgbClr val="000099"/>
                </a:solidFill>
              </a:rPr>
              <a:t>behavior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just </a:t>
            </a:r>
            <a:r>
              <a:rPr lang="en-US" dirty="0">
                <a:solidFill>
                  <a:srgbClr val="000099"/>
                </a:solidFill>
              </a:rPr>
              <a:t>as fluctuations for CMBR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What about super-horizon </a:t>
            </a:r>
            <a:r>
              <a:rPr lang="en-US" b="1" dirty="0" smtClean="0">
                <a:solidFill>
                  <a:srgbClr val="C00000"/>
                </a:solidFill>
              </a:rPr>
              <a:t>fluctuations ?</a:t>
            </a:r>
            <a:endParaRPr lang="en-US" b="1" dirty="0">
              <a:solidFill>
                <a:srgbClr val="C00000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000099"/>
                </a:solidFill>
              </a:rPr>
              <a:t>Recall: For CMBR, the importance of horizon entering  is for the growth of fluctuations due to gravity. 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This leads to increase in the amplitude of density fluctuations, with subsequent oscillatory evolution</a:t>
            </a:r>
            <a:r>
              <a:rPr lang="en-US" dirty="0">
                <a:solidFill>
                  <a:srgbClr val="000099"/>
                </a:solidFill>
              </a:rPr>
              <a:t>, leaving the imprints of these important features in terms of acoustic peaks. 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Superhorizon</a:t>
            </a:r>
            <a:r>
              <a:rPr lang="en-US" dirty="0">
                <a:solidFill>
                  <a:srgbClr val="000099"/>
                </a:solidFill>
              </a:rPr>
              <a:t> fluctuations for universe do not oscillate (are frozen,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as we discussed earlier). 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>
                <a:solidFill>
                  <a:srgbClr val="000099"/>
                </a:solidFill>
              </a:rPr>
              <a:t>Importantly, they also do not grow,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That is: they are suppressed compared to the fluctuation which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enters the horizon.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151874"/>
            <a:ext cx="88265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/>
              <a:t>For </a:t>
            </a:r>
            <a:r>
              <a:rPr lang="en-US" dirty="0" smtClean="0"/>
              <a:t>heavy-ion collisions, </a:t>
            </a:r>
            <a:r>
              <a:rPr lang="en-US" dirty="0"/>
              <a:t>there is a similar (though not the same, due </a:t>
            </a:r>
            <a:r>
              <a:rPr lang="en-US" dirty="0" smtClean="0"/>
              <a:t>to </a:t>
            </a:r>
            <a:r>
              <a:rPr lang="en-US" dirty="0"/>
              <a:t>absence of gravity here) importance of horizon entering.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One can argue that flow anisotropies for </a:t>
            </a:r>
            <a:r>
              <a:rPr lang="en-US" dirty="0" err="1">
                <a:solidFill>
                  <a:srgbClr val="FF0000"/>
                </a:solidFill>
              </a:rPr>
              <a:t>superhorizon</a:t>
            </a:r>
            <a:r>
              <a:rPr lang="en-US" dirty="0">
                <a:solidFill>
                  <a:srgbClr val="FF0000"/>
                </a:solidFill>
              </a:rPr>
              <a:t> fluctuations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heavy-ion collisions </a:t>
            </a:r>
            <a:r>
              <a:rPr lang="en-US" dirty="0">
                <a:solidFill>
                  <a:srgbClr val="FF0000"/>
                </a:solidFill>
              </a:rPr>
              <a:t>should be suppressed by a factor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/>
          </p:nvPr>
        </p:nvGraphicFramePr>
        <p:xfrm>
          <a:off x="7424738" y="1057275"/>
          <a:ext cx="741362" cy="6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330120" imgH="419040" progId="Equation.3">
                  <p:embed/>
                </p:oleObj>
              </mc:Choice>
              <mc:Fallback>
                <p:oleObj name="Equation" r:id="rId3" imgW="3301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1057275"/>
                        <a:ext cx="741362" cy="6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71500" y="1406525"/>
            <a:ext cx="71220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where </a:t>
            </a:r>
            <a:r>
              <a:rPr lang="en-US" dirty="0" err="1"/>
              <a:t>H</a:t>
            </a:r>
            <a:r>
              <a:rPr lang="en-US" baseline="40000" dirty="0" err="1"/>
              <a:t>s</a:t>
            </a:r>
            <a:r>
              <a:rPr lang="en-US" baseline="-25000" dirty="0" err="1"/>
              <a:t>fr</a:t>
            </a:r>
            <a:r>
              <a:rPr lang="en-US" dirty="0"/>
              <a:t> is  the sound horizon at the </a:t>
            </a:r>
          </a:p>
          <a:p>
            <a:pPr algn="l"/>
            <a:r>
              <a:rPr lang="en-US" dirty="0" err="1"/>
              <a:t>freezeout</a:t>
            </a:r>
            <a:r>
              <a:rPr lang="en-US" dirty="0"/>
              <a:t> time </a:t>
            </a:r>
            <a:r>
              <a:rPr lang="en-US" dirty="0" err="1"/>
              <a:t>t</a:t>
            </a:r>
            <a:r>
              <a:rPr lang="en-US" baseline="-25000" dirty="0" err="1"/>
              <a:t>fr</a:t>
            </a:r>
            <a:r>
              <a:rPr lang="en-US" baseline="-25000" dirty="0"/>
              <a:t>  </a:t>
            </a:r>
            <a:r>
              <a:rPr lang="en-US" dirty="0"/>
              <a:t>(~ </a:t>
            </a:r>
            <a:r>
              <a:rPr lang="en-US" dirty="0" smtClean="0"/>
              <a:t>5-10 </a:t>
            </a:r>
            <a:r>
              <a:rPr lang="en-US" dirty="0"/>
              <a:t>fm for </a:t>
            </a:r>
            <a:r>
              <a:rPr lang="en-US" dirty="0" smtClean="0"/>
              <a:t>heavy-ion collisions)</a:t>
            </a:r>
            <a:endParaRPr lang="en-US" dirty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2285474"/>
            <a:ext cx="91440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/>
              <a:t>This is because </a:t>
            </a:r>
            <a:r>
              <a:rPr lang="en-US" dirty="0" smtClean="0"/>
              <a:t>here spatial </a:t>
            </a:r>
            <a:r>
              <a:rPr lang="en-US" dirty="0"/>
              <a:t>variations of </a:t>
            </a:r>
            <a:r>
              <a:rPr lang="en-US" dirty="0" smtClean="0"/>
              <a:t>density </a:t>
            </a:r>
            <a:r>
              <a:rPr lang="en-US" dirty="0"/>
              <a:t>are not directly detected, </a:t>
            </a:r>
            <a:r>
              <a:rPr lang="en-US" dirty="0">
                <a:solidFill>
                  <a:srgbClr val="FF0000"/>
                </a:solidFill>
              </a:rPr>
              <a:t>in contrast to the Universe where one directly detects the spatial density fluctuations in terms of angular variations of CMBR.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For </a:t>
            </a:r>
            <a:r>
              <a:rPr lang="en-US" dirty="0" smtClean="0"/>
              <a:t>heavy-ion collisions, </a:t>
            </a:r>
            <a:r>
              <a:rPr lang="en-US" dirty="0"/>
              <a:t>spatial fluctuation of a given scale (i.e. a definite mode) has to convert to fluid momentum anisotropy of the corresponding angular scale. This will get imprinted on the final hadrons and will be experimentally measured.</a:t>
            </a:r>
          </a:p>
          <a:p>
            <a:pPr algn="l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conversion of spatial anisotropy </a:t>
            </a:r>
            <a:r>
              <a:rPr lang="en-US" dirty="0" smtClean="0"/>
              <a:t>to Momentum </a:t>
            </a:r>
            <a:r>
              <a:rPr lang="en-US" dirty="0" err="1"/>
              <a:t>ansitropy</a:t>
            </a:r>
            <a:r>
              <a:rPr lang="en-US" dirty="0"/>
              <a:t> (via pressure gradients) is not effective </a:t>
            </a:r>
            <a:r>
              <a:rPr lang="en-US" dirty="0" smtClean="0"/>
              <a:t>for </a:t>
            </a:r>
            <a:r>
              <a:rPr lang="en-US" dirty="0" err="1" smtClean="0"/>
              <a:t>Superhorizon</a:t>
            </a:r>
            <a:r>
              <a:rPr lang="en-US" dirty="0" smtClean="0"/>
              <a:t> </a:t>
            </a:r>
            <a:r>
              <a:rPr lang="en-US" dirty="0"/>
              <a:t>modes.  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Thus: </a:t>
            </a:r>
            <a:r>
              <a:rPr lang="en-US" dirty="0" err="1" smtClean="0">
                <a:solidFill>
                  <a:srgbClr val="FF0000"/>
                </a:solidFill>
              </a:rPr>
              <a:t>Superhorizon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modes will be suppressed in </a:t>
            </a:r>
            <a:r>
              <a:rPr lang="en-US" dirty="0" smtClean="0">
                <a:solidFill>
                  <a:srgbClr val="FF0000"/>
                </a:solidFill>
              </a:rPr>
              <a:t>heavy-ion collisions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 l="8699" t="13387" r="9546" b="13763"/>
          <a:stretch>
            <a:fillRect/>
          </a:stretch>
        </p:blipFill>
        <p:spPr bwMode="auto">
          <a:xfrm>
            <a:off x="2559050" y="379413"/>
            <a:ext cx="64325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24350" y="2565400"/>
            <a:ext cx="3705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uniform distribution of partons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19675" y="1441450"/>
            <a:ext cx="3213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HIJING parton distribution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5900" y="3101975"/>
            <a:ext cx="2598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Include superhorizon</a:t>
            </a:r>
          </a:p>
          <a:p>
            <a:pPr algn="l"/>
            <a:r>
              <a:rPr lang="en-US" sz="1800"/>
              <a:t> suppression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111375" y="3603625"/>
            <a:ext cx="207645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5775" y="4244975"/>
            <a:ext cx="23574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Include oscillatory </a:t>
            </a:r>
          </a:p>
          <a:p>
            <a:pPr algn="l"/>
            <a:r>
              <a:rPr lang="en-US" sz="1800"/>
              <a:t>factor also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838450" y="4546600"/>
            <a:ext cx="17145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00025" y="127000"/>
            <a:ext cx="89184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Results: </a:t>
            </a:r>
            <a:r>
              <a:rPr lang="en-US" dirty="0" smtClean="0"/>
              <a:t>(modeling only,   no </a:t>
            </a:r>
            <a:r>
              <a:rPr lang="en-US" dirty="0" err="1"/>
              <a:t>hydrodynamical</a:t>
            </a:r>
            <a:r>
              <a:rPr lang="en-US" dirty="0"/>
              <a:t> simulation here yet)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76225" y="1727200"/>
            <a:ext cx="14763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Errors less </a:t>
            </a:r>
          </a:p>
          <a:p>
            <a:pPr algn="l"/>
            <a:r>
              <a:rPr lang="en-US" sz="1800"/>
              <a:t>than ~ 2%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165100" y="5127625"/>
            <a:ext cx="3225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Note:  Dissipation, e.g. from </a:t>
            </a:r>
            <a:r>
              <a:rPr lang="en-US" sz="1800" dirty="0" smtClean="0">
                <a:solidFill>
                  <a:srgbClr val="FF0000"/>
                </a:solidFill>
              </a:rPr>
              <a:t>viscosity, diffusion</a:t>
            </a:r>
            <a:r>
              <a:rPr lang="en-US" sz="1800" dirty="0">
                <a:solidFill>
                  <a:srgbClr val="FF0000"/>
                </a:solidFill>
              </a:rPr>
              <a:t>, will damp higher </a:t>
            </a:r>
            <a:r>
              <a:rPr lang="en-US" sz="1800" dirty="0" smtClean="0">
                <a:solidFill>
                  <a:srgbClr val="FF0000"/>
                </a:solidFill>
              </a:rPr>
              <a:t>n modes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28675"/>
            <a:ext cx="58547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57213" y="273050"/>
            <a:ext cx="7667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800000"/>
                </a:solidFill>
              </a:rPr>
              <a:t>Paul Sorensen “Searching for Superhorizon Fluctuations in</a:t>
            </a:r>
          </a:p>
          <a:p>
            <a:pPr algn="l"/>
            <a:r>
              <a:rPr lang="en-US">
                <a:solidFill>
                  <a:srgbClr val="800000"/>
                </a:solidFill>
              </a:rPr>
              <a:t>                       Heavy-Ion Collisions”,  nucl-ex/0808.0503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0400" y="4700588"/>
            <a:ext cx="7861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See, also, youtube video by Sorensen from STAR: http://www.youtube.com/watch?v=jF8QO3Cou-Q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 l="8699" t="13387" r="9546" b="13763"/>
          <a:stretch>
            <a:fillRect/>
          </a:stretch>
        </p:blipFill>
        <p:spPr bwMode="auto">
          <a:xfrm>
            <a:off x="1624013" y="881063"/>
            <a:ext cx="6084887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152400"/>
            <a:ext cx="5980112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810000" y="635000"/>
            <a:ext cx="1352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1st peak</a:t>
            </a:r>
          </a:p>
          <a:p>
            <a:r>
              <a:rPr lang="en-US" dirty="0">
                <a:solidFill>
                  <a:srgbClr val="FF0000"/>
                </a:solidFill>
              </a:rPr>
              <a:t>at  n = 3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7518400" y="1422400"/>
            <a:ext cx="137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2nd peak</a:t>
            </a:r>
          </a:p>
          <a:p>
            <a:r>
              <a:rPr lang="en-US">
                <a:solidFill>
                  <a:srgbClr val="FF0000"/>
                </a:solidFill>
              </a:rPr>
              <a:t>at  n = 9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454025" y="4178300"/>
            <a:ext cx="133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1st peak</a:t>
            </a:r>
          </a:p>
          <a:p>
            <a:r>
              <a:rPr lang="en-US"/>
              <a:t>at  n = 5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1000" y="5346700"/>
            <a:ext cx="157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dip</a:t>
            </a:r>
          </a:p>
          <a:p>
            <a:r>
              <a:rPr lang="en-US"/>
              <a:t>at  n = 7</a:t>
            </a:r>
          </a:p>
        </p:txBody>
      </p:sp>
      <p:cxnSp>
        <p:nvCxnSpPr>
          <p:cNvPr id="36873" name="Straight Arrow Connector 11"/>
          <p:cNvCxnSpPr>
            <a:cxnSpLocks noChangeShapeType="1"/>
          </p:cNvCxnSpPr>
          <p:nvPr/>
        </p:nvCxnSpPr>
        <p:spPr bwMode="auto">
          <a:xfrm>
            <a:off x="1854200" y="2527300"/>
            <a:ext cx="27559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4" name="Straight Arrow Connector 13"/>
          <p:cNvCxnSpPr>
            <a:cxnSpLocks noChangeShapeType="1"/>
          </p:cNvCxnSpPr>
          <p:nvPr/>
        </p:nvCxnSpPr>
        <p:spPr bwMode="auto">
          <a:xfrm flipV="1">
            <a:off x="1828800" y="4254500"/>
            <a:ext cx="1511300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5" name="Straight Arrow Connector 15"/>
          <p:cNvCxnSpPr>
            <a:cxnSpLocks noChangeShapeType="1"/>
          </p:cNvCxnSpPr>
          <p:nvPr/>
        </p:nvCxnSpPr>
        <p:spPr bwMode="auto">
          <a:xfrm>
            <a:off x="1905000" y="5537200"/>
            <a:ext cx="1803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76" name="TextBox 16"/>
          <p:cNvSpPr txBox="1">
            <a:spLocks noChangeArrowheads="1"/>
          </p:cNvSpPr>
          <p:nvPr/>
        </p:nvSpPr>
        <p:spPr bwMode="auto">
          <a:xfrm>
            <a:off x="681038" y="2298700"/>
            <a:ext cx="1262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dip</a:t>
            </a:r>
          </a:p>
          <a:p>
            <a:r>
              <a:rPr lang="en-US" dirty="0">
                <a:solidFill>
                  <a:srgbClr val="FF0000"/>
                </a:solidFill>
              </a:rPr>
              <a:t>At n = 7</a:t>
            </a:r>
          </a:p>
        </p:txBody>
      </p:sp>
      <p:sp>
        <p:nvSpPr>
          <p:cNvPr id="36877" name="TextBox 17"/>
          <p:cNvSpPr txBox="1">
            <a:spLocks noChangeArrowheads="1"/>
          </p:cNvSpPr>
          <p:nvPr/>
        </p:nvSpPr>
        <p:spPr bwMode="auto">
          <a:xfrm>
            <a:off x="7416800" y="4991100"/>
            <a:ext cx="157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2nd peak</a:t>
            </a:r>
          </a:p>
          <a:p>
            <a:r>
              <a:rPr lang="en-US"/>
              <a:t>at  n = 9</a:t>
            </a:r>
          </a:p>
        </p:txBody>
      </p:sp>
      <p:cxnSp>
        <p:nvCxnSpPr>
          <p:cNvPr id="36878" name="Straight Arrow Connector 21"/>
          <p:cNvCxnSpPr>
            <a:cxnSpLocks noChangeShapeType="1"/>
            <a:stCxn id="36869" idx="1"/>
          </p:cNvCxnSpPr>
          <p:nvPr/>
        </p:nvCxnSpPr>
        <p:spPr bwMode="auto">
          <a:xfrm flipH="1">
            <a:off x="5486400" y="1776413"/>
            <a:ext cx="2032000" cy="509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79" name="Straight Arrow Connector 23"/>
          <p:cNvCxnSpPr>
            <a:cxnSpLocks noChangeShapeType="1"/>
          </p:cNvCxnSpPr>
          <p:nvPr/>
        </p:nvCxnSpPr>
        <p:spPr bwMode="auto">
          <a:xfrm flipH="1" flipV="1">
            <a:off x="4191000" y="4457700"/>
            <a:ext cx="3340100" cy="927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38101" y="368300"/>
            <a:ext cx="2427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Focus on dip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for low n below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First peak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273300" y="736600"/>
            <a:ext cx="71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1193800"/>
            <a:ext cx="8574049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3905" y="355600"/>
            <a:ext cx="5727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arXiv</a:t>
            </a:r>
            <a:r>
              <a:rPr lang="en-US" dirty="0" smtClean="0"/>
              <a:t>: 1107.1468, LHC </a:t>
            </a:r>
            <a:r>
              <a:rPr lang="en-US" dirty="0" err="1" smtClean="0"/>
              <a:t>Pb-Pb</a:t>
            </a:r>
            <a:r>
              <a:rPr lang="en-US" dirty="0" smtClean="0"/>
              <a:t> at 2.76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877" y="5308600"/>
            <a:ext cx="8964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Note: Very important to understand suppression of low n harmonics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It contains the information about </a:t>
            </a:r>
            <a:r>
              <a:rPr lang="en-US" dirty="0" err="1" smtClean="0">
                <a:solidFill>
                  <a:srgbClr val="FF0000"/>
                </a:solidFill>
              </a:rPr>
              <a:t>freezeout</a:t>
            </a:r>
            <a:r>
              <a:rPr lang="en-US" dirty="0" smtClean="0">
                <a:solidFill>
                  <a:srgbClr val="FF0000"/>
                </a:solidFill>
              </a:rPr>
              <a:t> horizon size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85499" y="850900"/>
            <a:ext cx="89486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We have developed two independent codes for hydrodynamic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simulation for heavy-ion collisions. We compare the results of both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Simulations and cross-check for consistency.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One simulation is 3-D simulation with random Gaussian fluctuations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of specific width on a Woods-Saxon background corresponding to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QGP with initial temperature  of 500 </a:t>
            </a:r>
            <a:r>
              <a:rPr lang="en-US" dirty="0" err="1" smtClean="0">
                <a:solidFill>
                  <a:srgbClr val="0070C0"/>
                </a:solidFill>
              </a:rPr>
              <a:t>MeV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Power spectrum are obtained for the central rapidity region.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Second one is a 2-D simulation with </a:t>
            </a:r>
            <a:r>
              <a:rPr lang="en-US" dirty="0" err="1" smtClean="0">
                <a:solidFill>
                  <a:srgbClr val="0070C0"/>
                </a:solidFill>
              </a:rPr>
              <a:t>Bjorken</a:t>
            </a:r>
            <a:r>
              <a:rPr lang="en-US" dirty="0" smtClean="0">
                <a:solidFill>
                  <a:srgbClr val="0070C0"/>
                </a:solidFill>
              </a:rPr>
              <a:t> scaling model. Initial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density profile is obtained from </a:t>
            </a:r>
            <a:r>
              <a:rPr lang="en-US" dirty="0" err="1" smtClean="0">
                <a:solidFill>
                  <a:srgbClr val="0070C0"/>
                </a:solidFill>
              </a:rPr>
              <a:t>Glauber</a:t>
            </a:r>
            <a:r>
              <a:rPr lang="en-US" dirty="0" smtClean="0">
                <a:solidFill>
                  <a:srgbClr val="0070C0"/>
                </a:solidFill>
              </a:rPr>
              <a:t> initial conditions for </a:t>
            </a:r>
            <a:r>
              <a:rPr lang="en-US" dirty="0" err="1" smtClean="0">
                <a:solidFill>
                  <a:srgbClr val="0070C0"/>
                </a:solidFill>
              </a:rPr>
              <a:t>Pb-Pb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collision at 200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r>
              <a:rPr lang="en-US" dirty="0" smtClean="0">
                <a:solidFill>
                  <a:srgbClr val="0070C0"/>
                </a:solidFill>
              </a:rPr>
              <a:t> energy. 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We study power spectrum of spatial anisotropies, momentum</a:t>
            </a:r>
          </a:p>
          <a:p>
            <a:pPr algn="l"/>
            <a:r>
              <a:rPr lang="en-US" dirty="0" smtClean="0"/>
              <a:t>anisotropies, time evolution of power spectrum and the peak</a:t>
            </a:r>
          </a:p>
          <a:p>
            <a:pPr algn="l"/>
            <a:r>
              <a:rPr lang="en-US" dirty="0" smtClean="0"/>
              <a:t>structure in the power spectrum.</a:t>
            </a:r>
          </a:p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Our results show startling correspondence with evolution of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fluctuations in the universe and CMBR power spectrum, in complete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agreement with our earlier predictions.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6560" y="101601"/>
            <a:ext cx="85369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Relativistic Hydrodynamics Simulations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1800" dirty="0" smtClean="0">
                <a:solidFill>
                  <a:srgbClr val="002060"/>
                </a:solidFill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</a:rPr>
              <a:t>Saumia</a:t>
            </a:r>
            <a:r>
              <a:rPr lang="en-US" sz="1800" dirty="0" smtClean="0">
                <a:solidFill>
                  <a:srgbClr val="002060"/>
                </a:solidFill>
              </a:rPr>
              <a:t> P.S., AMS, </a:t>
            </a:r>
            <a:r>
              <a:rPr lang="en-US" sz="1800" dirty="0" err="1" smtClean="0">
                <a:solidFill>
                  <a:srgbClr val="002060"/>
                </a:solidFill>
              </a:rPr>
              <a:t>arXiv</a:t>
            </a:r>
            <a:r>
              <a:rPr lang="en-US" sz="1800" dirty="0" smtClean="0">
                <a:solidFill>
                  <a:srgbClr val="002060"/>
                </a:solidFill>
              </a:rPr>
              <a:t>: 1512.02136, Mod. Phys. Lett. A, Oct. 2016)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99" y="1927224"/>
            <a:ext cx="720830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3700" y="1003300"/>
            <a:ext cx="749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Changes in the location of peaks with energy-matter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density of the Universe, (apparent horizon size changes)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8100" y="-33020"/>
            <a:ext cx="91059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</a:rPr>
              <a:t>                         </a:t>
            </a:r>
            <a:r>
              <a:rPr lang="en-US" b="1" dirty="0">
                <a:solidFill>
                  <a:srgbClr val="CC0000"/>
                </a:solidFill>
              </a:rPr>
              <a:t>Outline</a:t>
            </a:r>
            <a:r>
              <a:rPr lang="en-US" b="1" dirty="0" smtClean="0">
                <a:solidFill>
                  <a:srgbClr val="CC0000"/>
                </a:solidFill>
              </a:rPr>
              <a:t>:  Talk divided in three </a:t>
            </a:r>
            <a:r>
              <a:rPr lang="en-US" b="1" dirty="0" smtClean="0">
                <a:solidFill>
                  <a:srgbClr val="CC0000"/>
                </a:solidFill>
              </a:rPr>
              <a:t>parts</a:t>
            </a:r>
          </a:p>
          <a:p>
            <a:pPr marL="457200" indent="-457200"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Power </a:t>
            </a:r>
            <a:r>
              <a:rPr lang="en-US" dirty="0">
                <a:solidFill>
                  <a:srgbClr val="FF0000"/>
                </a:solidFill>
              </a:rPr>
              <a:t>spectrum of flow </a:t>
            </a:r>
            <a:r>
              <a:rPr lang="en-US" dirty="0" smtClean="0">
                <a:solidFill>
                  <a:srgbClr val="FF0000"/>
                </a:solidFill>
              </a:rPr>
              <a:t>fluctuation </a:t>
            </a:r>
            <a:r>
              <a:rPr lang="en-US" dirty="0" smtClean="0">
                <a:solidFill>
                  <a:srgbClr val="FF0000"/>
                </a:solidFill>
              </a:rPr>
              <a:t>coefficients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0099"/>
                </a:solidFill>
              </a:rPr>
              <a:t>Valuable probe for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initial fluctuations: </a:t>
            </a:r>
            <a:r>
              <a:rPr lang="en-US" dirty="0" smtClean="0">
                <a:solidFill>
                  <a:srgbClr val="003300"/>
                </a:solidFill>
              </a:rPr>
              <a:t>like CMBR power spectrum.</a:t>
            </a:r>
            <a:endParaRPr lang="en-US" sz="1600" dirty="0">
              <a:solidFill>
                <a:srgbClr val="000099"/>
              </a:solidFill>
            </a:endParaRPr>
          </a:p>
          <a:p>
            <a:pPr algn="l"/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     </a:t>
            </a:r>
            <a:r>
              <a:rPr lang="en-US" dirty="0" smtClean="0"/>
              <a:t>Hydrodynamics </a:t>
            </a:r>
            <a:r>
              <a:rPr lang="en-US" dirty="0"/>
              <a:t>simulations</a:t>
            </a:r>
            <a:r>
              <a:rPr lang="en-US" dirty="0" smtClean="0"/>
              <a:t>: Non-trivial structure of flow power</a:t>
            </a:r>
          </a:p>
          <a:p>
            <a:pPr marL="457200" indent="-457200" algn="l"/>
            <a:r>
              <a:rPr lang="en-US" dirty="0" smtClean="0"/>
              <a:t>     spectrum, information about </a:t>
            </a:r>
            <a:r>
              <a:rPr lang="en-US" dirty="0" err="1" smtClean="0"/>
              <a:t>freezeout</a:t>
            </a:r>
            <a:r>
              <a:rPr lang="en-US" dirty="0" smtClean="0"/>
              <a:t> horizon, viscosity,…..</a:t>
            </a:r>
            <a:endParaRPr lang="en-US" sz="1600" dirty="0"/>
          </a:p>
          <a:p>
            <a:pPr marL="457200" indent="-457200" algn="l"/>
            <a:endParaRPr lang="en-US" sz="1600" dirty="0" smtClean="0"/>
          </a:p>
          <a:p>
            <a:pPr marL="457200" indent="-457200" algn="l"/>
            <a:r>
              <a:rPr lang="en-US" dirty="0" smtClean="0">
                <a:solidFill>
                  <a:srgbClr val="FF0000"/>
                </a:solidFill>
              </a:rPr>
              <a:t>2. Probing high baryon density phases through vorticity detection</a:t>
            </a:r>
          </a:p>
          <a:p>
            <a:pPr marL="457200" indent="-457200" algn="l"/>
            <a:r>
              <a:rPr lang="en-US" sz="1600" dirty="0" smtClean="0">
                <a:solidFill>
                  <a:srgbClr val="000099"/>
                </a:solidFill>
              </a:rPr>
              <a:t>     </a:t>
            </a:r>
            <a:r>
              <a:rPr lang="en-US" dirty="0" smtClean="0">
                <a:solidFill>
                  <a:srgbClr val="000099"/>
                </a:solidFill>
              </a:rPr>
              <a:t>CFL phase, nucleon </a:t>
            </a:r>
            <a:r>
              <a:rPr lang="en-US" dirty="0" err="1" smtClean="0">
                <a:solidFill>
                  <a:srgbClr val="000099"/>
                </a:solidFill>
              </a:rPr>
              <a:t>superfluidity</a:t>
            </a:r>
            <a:r>
              <a:rPr lang="en-US" dirty="0" smtClean="0">
                <a:solidFill>
                  <a:srgbClr val="000099"/>
                </a:solidFill>
              </a:rPr>
              <a:t> (as in pulsar glitches):  All lead</a:t>
            </a: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to superfluid vortices.  Qualitative effects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on flow power spectrum.</a:t>
            </a:r>
          </a:p>
          <a:p>
            <a:pPr marL="457200" indent="-457200" algn="l"/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New focus for FAIR and NICA: very low energy collisions with neutron rich nuclei to get nucleon </a:t>
            </a:r>
            <a:r>
              <a:rPr lang="en-US" b="1" dirty="0" err="1" smtClean="0">
                <a:solidFill>
                  <a:srgbClr val="FF0000"/>
                </a:solidFill>
              </a:rPr>
              <a:t>superfluidity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indent="-457200"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Possibility of probing pulsar vortices in heavy-ion collisions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indent="-457200" algn="l"/>
            <a:endParaRPr lang="en-US" sz="1600" b="1" dirty="0" smtClean="0">
              <a:solidFill>
                <a:srgbClr val="000099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3.  Magnetic fields and Flow fluctuations: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marL="457200" indent="-457200" algn="l">
              <a:buAutoNum type="alphaUcPeriod"/>
            </a:pPr>
            <a:r>
              <a:rPr lang="en-US" dirty="0" smtClean="0"/>
              <a:t>Effect </a:t>
            </a:r>
            <a:r>
              <a:rPr lang="en-US" dirty="0"/>
              <a:t>of magnetic field </a:t>
            </a:r>
            <a:r>
              <a:rPr lang="en-US" dirty="0" smtClean="0"/>
              <a:t>on Flow:  </a:t>
            </a:r>
            <a:r>
              <a:rPr lang="en-US" dirty="0" smtClean="0">
                <a:solidFill>
                  <a:srgbClr val="000099"/>
                </a:solidFill>
              </a:rPr>
              <a:t>Enhancement </a:t>
            </a:r>
            <a:r>
              <a:rPr lang="en-US" dirty="0">
                <a:solidFill>
                  <a:srgbClr val="000099"/>
                </a:solidFill>
              </a:rPr>
              <a:t>of </a:t>
            </a:r>
            <a:r>
              <a:rPr lang="en-US" dirty="0" smtClean="0">
                <a:solidFill>
                  <a:srgbClr val="000099"/>
                </a:solidFill>
              </a:rPr>
              <a:t>elliptic flow,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(</a:t>
            </a:r>
            <a:r>
              <a:rPr lang="en-US" dirty="0" smtClean="0">
                <a:solidFill>
                  <a:srgbClr val="000099"/>
                </a:solidFill>
              </a:rPr>
              <a:t>η/s larger </a:t>
            </a:r>
            <a:r>
              <a:rPr lang="en-US" dirty="0" smtClean="0">
                <a:solidFill>
                  <a:srgbClr val="000099"/>
                </a:solidFill>
              </a:rPr>
              <a:t>than </a:t>
            </a:r>
            <a:r>
              <a:rPr lang="en-US" dirty="0" err="1">
                <a:solidFill>
                  <a:srgbClr val="000099"/>
                </a:solidFill>
              </a:rPr>
              <a:t>AdS</a:t>
            </a:r>
            <a:r>
              <a:rPr lang="en-US" dirty="0">
                <a:solidFill>
                  <a:srgbClr val="000099"/>
                </a:solidFill>
              </a:rPr>
              <a:t>/CFT limit</a:t>
            </a:r>
            <a:r>
              <a:rPr lang="en-US" dirty="0" smtClean="0">
                <a:solidFill>
                  <a:srgbClr val="000099"/>
                </a:solidFill>
              </a:rPr>
              <a:t>?), power difference in even-odd </a:t>
            </a:r>
            <a:r>
              <a:rPr lang="en-US" dirty="0" err="1" smtClean="0">
                <a:solidFill>
                  <a:srgbClr val="000099"/>
                </a:solidFill>
              </a:rPr>
              <a:t>v</a:t>
            </a:r>
            <a:r>
              <a:rPr lang="en-US" baseline="-25000" dirty="0" err="1" smtClean="0">
                <a:solidFill>
                  <a:srgbClr val="000099"/>
                </a:solidFill>
              </a:rPr>
              <a:t>n</a:t>
            </a:r>
            <a:endParaRPr lang="en-US" dirty="0" smtClean="0">
              <a:solidFill>
                <a:srgbClr val="000099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rgbClr val="00206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Magnetohydrodynamics</a:t>
            </a:r>
            <a:r>
              <a:rPr lang="en-US" b="1" dirty="0" smtClean="0">
                <a:solidFill>
                  <a:srgbClr val="FF0000"/>
                </a:solidFill>
              </a:rPr>
              <a:t> simulations</a:t>
            </a:r>
          </a:p>
          <a:p>
            <a:pPr marL="457200" indent="-457200" algn="l"/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457200" indent="-457200" algn="l"/>
            <a:r>
              <a:rPr lang="en-US" dirty="0" smtClean="0"/>
              <a:t>B. Effect of flow on magnetic field:  </a:t>
            </a:r>
            <a:r>
              <a:rPr lang="en-US" dirty="0" smtClean="0">
                <a:solidFill>
                  <a:srgbClr val="FF0000"/>
                </a:solidFill>
              </a:rPr>
              <a:t>Enhancement of magnetic field.</a:t>
            </a:r>
          </a:p>
          <a:p>
            <a:pPr marL="457200" indent="-457200"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Recent work: Flux re-alignment, </a:t>
            </a:r>
            <a:r>
              <a:rPr lang="en-US" b="1" dirty="0" smtClean="0">
                <a:solidFill>
                  <a:srgbClr val="FF0000"/>
                </a:solidFill>
              </a:rPr>
              <a:t>Dynamo effect from vorticity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/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</a:t>
            </a:r>
            <a:endParaRPr lang="en-US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380284"/>
            <a:ext cx="5673725" cy="4190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667095" y="850900"/>
            <a:ext cx="7282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Plots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rms</a:t>
            </a:r>
            <a:r>
              <a:rPr lang="en-US" dirty="0" smtClean="0"/>
              <a:t> </a:t>
            </a:r>
            <a:r>
              <a:rPr lang="en-US" dirty="0"/>
              <a:t>vs. n for Gaussian fluctuations of width </a:t>
            </a:r>
            <a:r>
              <a:rPr lang="en-US" dirty="0" smtClean="0"/>
              <a:t>s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881407" y="2438400"/>
            <a:ext cx="32047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Blue </a:t>
            </a:r>
            <a:r>
              <a:rPr lang="en-US" dirty="0">
                <a:solidFill>
                  <a:srgbClr val="7030A0"/>
                </a:solidFill>
              </a:rPr>
              <a:t>plot: s = </a:t>
            </a:r>
            <a:r>
              <a:rPr lang="en-US" dirty="0" smtClean="0">
                <a:solidFill>
                  <a:srgbClr val="7030A0"/>
                </a:solidFill>
              </a:rPr>
              <a:t>0.4 fm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plot:  s =  0.8 fm</a:t>
            </a:r>
          </a:p>
          <a:p>
            <a:r>
              <a:rPr lang="en-US" dirty="0" smtClean="0"/>
              <a:t>Green </a:t>
            </a:r>
            <a:r>
              <a:rPr lang="en-US" dirty="0"/>
              <a:t>plot:  s = 1.6 fm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876300" y="58928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Woods-</a:t>
            </a:r>
            <a:r>
              <a:rPr lang="en-US" dirty="0"/>
              <a:t>S</a:t>
            </a:r>
            <a:r>
              <a:rPr lang="en-US" dirty="0" smtClean="0"/>
              <a:t>axon </a:t>
            </a:r>
            <a:r>
              <a:rPr lang="en-US" dirty="0"/>
              <a:t>density profile, 2 fm radius with </a:t>
            </a:r>
            <a:r>
              <a:rPr lang="en-US" dirty="0" smtClean="0"/>
              <a:t>10 Gaussian </a:t>
            </a:r>
            <a:r>
              <a:rPr lang="en-US" dirty="0"/>
              <a:t>fluctuations, To=500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5638800" y="1816100"/>
            <a:ext cx="350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Note: Here peak position gives information </a:t>
            </a:r>
            <a:endParaRPr lang="en-US" dirty="0"/>
          </a:p>
          <a:p>
            <a:r>
              <a:rPr lang="en-US" dirty="0"/>
              <a:t>about  length scale </a:t>
            </a:r>
            <a:endParaRPr lang="en-US" dirty="0" smtClean="0"/>
          </a:p>
          <a:p>
            <a:r>
              <a:rPr lang="en-US" dirty="0" smtClean="0"/>
              <a:t>of fluctuations</a:t>
            </a:r>
          </a:p>
          <a:p>
            <a:endParaRPr lang="en-US" dirty="0" smtClean="0"/>
          </a:p>
          <a:p>
            <a:r>
              <a:rPr lang="en-US" dirty="0" smtClean="0"/>
              <a:t>Just as for CMBR, where first peak location directly gives size of largest fluctuation at last scattering surface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57274" y="328582"/>
            <a:ext cx="4419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Results of the simulation: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501650"/>
            <a:ext cx="6372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498600" y="152400"/>
            <a:ext cx="636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Evidence for </a:t>
            </a:r>
            <a:r>
              <a:rPr lang="en-US" dirty="0" err="1" smtClean="0"/>
              <a:t>Superhorizon</a:t>
            </a:r>
            <a:r>
              <a:rPr lang="en-US" dirty="0" smtClean="0"/>
              <a:t> suppression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7102" y="2863850"/>
            <a:ext cx="267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Power spectrum of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spatial anisotropies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844" y="1250950"/>
            <a:ext cx="331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Power spectrum of </a:t>
            </a:r>
          </a:p>
          <a:p>
            <a:pPr algn="l"/>
            <a:r>
              <a:rPr lang="en-US" dirty="0" smtClean="0"/>
              <a:t>momentum anisotropies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289300" y="2686050"/>
            <a:ext cx="147320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1"/>
          </p:cNvCxnSpPr>
          <p:nvPr/>
        </p:nvCxnSpPr>
        <p:spPr bwMode="auto">
          <a:xfrm flipH="1">
            <a:off x="3581400" y="1604893"/>
            <a:ext cx="603444" cy="52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1600" y="952500"/>
            <a:ext cx="1890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Superhorizon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suppression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91989" y="1363593"/>
            <a:ext cx="1132211" cy="242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06749" y="5553075"/>
            <a:ext cx="8783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Conclusions for Part 1:  </a:t>
            </a:r>
            <a:r>
              <a:rPr lang="en-US" dirty="0" smtClean="0">
                <a:solidFill>
                  <a:srgbClr val="000099"/>
                </a:solidFill>
              </a:rPr>
              <a:t>Power spectrum of flow fluctuations is a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v</a:t>
            </a:r>
            <a:r>
              <a:rPr lang="en-US" dirty="0" smtClean="0">
                <a:solidFill>
                  <a:srgbClr val="000099"/>
                </a:solidFill>
              </a:rPr>
              <a:t>aluable probe for fluctuations and their evolution in heavy-ion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c</a:t>
            </a:r>
            <a:r>
              <a:rPr lang="en-US" dirty="0" smtClean="0">
                <a:solidFill>
                  <a:srgbClr val="000099"/>
                </a:solidFill>
              </a:rPr>
              <a:t>ollisions:  Just like CMBR power spectrum in the universe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4993025"/>
            <a:ext cx="9004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High density transition to exotic phases: </a:t>
            </a:r>
            <a:r>
              <a:rPr lang="en-US" dirty="0" err="1" smtClean="0">
                <a:solidFill>
                  <a:srgbClr val="0070C0"/>
                </a:solidFill>
              </a:rPr>
              <a:t>superfluidity</a:t>
            </a:r>
            <a:r>
              <a:rPr lang="en-US" dirty="0" smtClean="0">
                <a:solidFill>
                  <a:srgbClr val="0070C0"/>
                </a:solidFill>
              </a:rPr>
              <a:t>: Vortices ? 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Note: Possibility of Nucleon </a:t>
            </a:r>
            <a:r>
              <a:rPr lang="en-US" dirty="0" err="1" smtClean="0">
                <a:solidFill>
                  <a:srgbClr val="FF0000"/>
                </a:solidFill>
              </a:rPr>
              <a:t>superfluidity</a:t>
            </a:r>
            <a:r>
              <a:rPr lang="en-US" dirty="0" smtClean="0">
                <a:solidFill>
                  <a:srgbClr val="FF0000"/>
                </a:solidFill>
              </a:rPr>
              <a:t> for low energy collisions ?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Qualitative effects on the power spectrum, clean signal of </a:t>
            </a:r>
            <a:r>
              <a:rPr lang="en-US" dirty="0" err="1" smtClean="0"/>
              <a:t>vorticities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74" y="111125"/>
            <a:ext cx="829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Part 2: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Probing high baryon density phases through vorticity detection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(Arpan Das, </a:t>
            </a:r>
            <a:r>
              <a:rPr lang="en-US" sz="1600" dirty="0" err="1" smtClean="0">
                <a:solidFill>
                  <a:srgbClr val="FF0000"/>
                </a:solidFill>
              </a:rPr>
              <a:t>Shreyansh</a:t>
            </a:r>
            <a:r>
              <a:rPr lang="en-US" sz="1600" dirty="0" smtClean="0">
                <a:solidFill>
                  <a:srgbClr val="FF0000"/>
                </a:solidFill>
              </a:rPr>
              <a:t> Dave, </a:t>
            </a:r>
            <a:r>
              <a:rPr lang="en-US" sz="1600" dirty="0" err="1" smtClean="0">
                <a:solidFill>
                  <a:srgbClr val="FF0000"/>
                </a:solidFill>
              </a:rPr>
              <a:t>Somnath</a:t>
            </a:r>
            <a:r>
              <a:rPr lang="en-US" sz="1600" dirty="0" smtClean="0">
                <a:solidFill>
                  <a:srgbClr val="FF0000"/>
                </a:solidFill>
              </a:rPr>
              <a:t> De,  AMS, </a:t>
            </a:r>
            <a:r>
              <a:rPr lang="en-US" sz="1600" dirty="0" err="1" smtClean="0">
                <a:solidFill>
                  <a:srgbClr val="FF0000"/>
                </a:solidFill>
              </a:rPr>
              <a:t>arXiv</a:t>
            </a:r>
            <a:r>
              <a:rPr lang="en-US" sz="1600" dirty="0" smtClean="0">
                <a:solidFill>
                  <a:srgbClr val="FF0000"/>
                </a:solidFill>
              </a:rPr>
              <a:t>: 1607.00480)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2265" y="1536700"/>
            <a:ext cx="2082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Recall: QCD</a:t>
            </a:r>
          </a:p>
          <a:p>
            <a:pPr algn="l"/>
            <a:r>
              <a:rPr lang="en-US" dirty="0" smtClean="0"/>
              <a:t>Phase diagram</a:t>
            </a:r>
            <a:endParaRPr lang="en-US" dirty="0"/>
          </a:p>
        </p:txBody>
      </p:sp>
      <p:grpSp>
        <p:nvGrpSpPr>
          <p:cNvPr id="74" name="Group 15"/>
          <p:cNvGrpSpPr>
            <a:grpSpLocks/>
          </p:cNvGrpSpPr>
          <p:nvPr/>
        </p:nvGrpSpPr>
        <p:grpSpPr bwMode="auto">
          <a:xfrm>
            <a:off x="4160838" y="1200150"/>
            <a:ext cx="3832225" cy="3670300"/>
            <a:chOff x="192" y="816"/>
            <a:chExt cx="2640" cy="2484"/>
          </a:xfrm>
        </p:grpSpPr>
        <p:pic>
          <p:nvPicPr>
            <p:cNvPr id="75" name="Picture 20" descr="NSAC-PhaseDi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816"/>
              <a:ext cx="2640" cy="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864" y="206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5" y="571500"/>
            <a:ext cx="92105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Different phases at high baryon density: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At ultra-high baryon density – very large chemical potential.</a:t>
            </a: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asymptotic freedom makes </a:t>
            </a:r>
            <a:r>
              <a:rPr lang="en-US" dirty="0" err="1" smtClean="0">
                <a:solidFill>
                  <a:schemeClr val="accent6"/>
                </a:solidFill>
              </a:rPr>
              <a:t>Perturbative</a:t>
            </a:r>
            <a:r>
              <a:rPr lang="en-US" dirty="0" smtClean="0">
                <a:solidFill>
                  <a:schemeClr val="accent6"/>
                </a:solidFill>
              </a:rPr>
              <a:t> calculations reliable.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One-gluon exchange: quark-quark interaction  attractive </a:t>
            </a:r>
          </a:p>
          <a:p>
            <a:pPr algn="l"/>
            <a:r>
              <a:rPr lang="en-US" dirty="0" smtClean="0"/>
              <a:t>                                in  3* channel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Cooper problem:  Any attractive interaction destabilizes Fermi surface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BCS pairing of quarks in 3* channel: </a:t>
            </a:r>
            <a:r>
              <a:rPr lang="en-US" b="1" dirty="0" smtClean="0">
                <a:solidFill>
                  <a:srgbClr val="FF0000"/>
                </a:solidFill>
              </a:rPr>
              <a:t>Color Superconductivity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Quark Cooper pair:                    ,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a,b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color,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, flavor, </a:t>
            </a:r>
            <a:r>
              <a:rPr lang="en-US" dirty="0" err="1" smtClean="0">
                <a:solidFill>
                  <a:srgbClr val="FF0000"/>
                </a:solidFill>
              </a:rPr>
              <a:t>a,b</a:t>
            </a:r>
            <a:r>
              <a:rPr lang="en-US" dirty="0" smtClean="0">
                <a:solidFill>
                  <a:srgbClr val="FF0000"/>
                </a:solidFill>
              </a:rPr>
              <a:t> spin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5778" name="Object 14"/>
          <p:cNvGraphicFramePr>
            <a:graphicFrameLocks noChangeAspect="1"/>
          </p:cNvGraphicFramePr>
          <p:nvPr/>
        </p:nvGraphicFramePr>
        <p:xfrm>
          <a:off x="2749550" y="4175125"/>
          <a:ext cx="14303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3" imgW="622080" imgH="253800" progId="Equation.3">
                  <p:embed/>
                </p:oleObj>
              </mc:Choice>
              <mc:Fallback>
                <p:oleObj name="Equation" r:id="rId3" imgW="6220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175125"/>
                        <a:ext cx="143033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8000" y="5205681"/>
            <a:ext cx="798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Consider most symmetric case: all three flavors </a:t>
            </a:r>
            <a:r>
              <a:rPr lang="en-US" dirty="0" err="1" smtClean="0">
                <a:solidFill>
                  <a:srgbClr val="FF0000"/>
                </a:solidFill>
              </a:rPr>
              <a:t>masssless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(not unreasonable for very high chemical potential)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5" y="558800"/>
            <a:ext cx="8328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Color-Flavor Locked (CFL) phase:</a:t>
            </a:r>
          </a:p>
          <a:p>
            <a:pPr algn="l"/>
            <a:r>
              <a:rPr lang="en-US" dirty="0" smtClean="0"/>
              <a:t>color </a:t>
            </a:r>
            <a:r>
              <a:rPr lang="en-US" dirty="0" err="1" smtClean="0"/>
              <a:t>antisymmetric</a:t>
            </a:r>
            <a:r>
              <a:rPr lang="en-US" dirty="0" smtClean="0"/>
              <a:t>, spin </a:t>
            </a:r>
            <a:r>
              <a:rPr lang="en-US" dirty="0" err="1" smtClean="0"/>
              <a:t>antisymmetric</a:t>
            </a:r>
            <a:r>
              <a:rPr lang="en-US" dirty="0" smtClean="0"/>
              <a:t>, flavor </a:t>
            </a:r>
            <a:r>
              <a:rPr lang="en-US" dirty="0" err="1" smtClean="0"/>
              <a:t>antisymmetric</a:t>
            </a:r>
            <a:r>
              <a:rPr lang="en-US" dirty="0" smtClean="0"/>
              <a:t>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pairing pattern: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016" y="2641600"/>
            <a:ext cx="820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Note: This is invariant under equal and opposite</a:t>
            </a:r>
          </a:p>
          <a:p>
            <a:pPr algn="l"/>
            <a:r>
              <a:rPr lang="en-US" dirty="0" smtClean="0"/>
              <a:t>rotations of color and (vector) flavor: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Leads to following spontaneous symmetry breaking</a:t>
            </a:r>
            <a:endParaRPr lang="en-US" dirty="0"/>
          </a:p>
        </p:txBody>
      </p:sp>
      <p:graphicFrame>
        <p:nvGraphicFramePr>
          <p:cNvPr id="76803" name="Object 14"/>
          <p:cNvGraphicFramePr>
            <a:graphicFrameLocks noChangeAspect="1"/>
          </p:cNvGraphicFramePr>
          <p:nvPr/>
        </p:nvGraphicFramePr>
        <p:xfrm>
          <a:off x="533400" y="4254500"/>
          <a:ext cx="7972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Equation" r:id="rId3" imgW="3466800" imgH="228600" progId="Equation.3">
                  <p:embed/>
                </p:oleObj>
              </mc:Choice>
              <mc:Fallback>
                <p:oleObj name="Equation" r:id="rId3" imgW="3466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54500"/>
                        <a:ext cx="79724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116781"/>
            <a:ext cx="843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Color SU(3) spontaneously broken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Other possible pairings:  2 light flavors:  2SC pairing</a:t>
            </a:r>
          </a:p>
          <a:p>
            <a:pPr algn="l"/>
            <a:r>
              <a:rPr lang="en-US" dirty="0" smtClean="0"/>
              <a:t> Breaks Color SU(3) to color SU(2) symmetry.</a:t>
            </a:r>
          </a:p>
        </p:txBody>
      </p:sp>
      <p:graphicFrame>
        <p:nvGraphicFramePr>
          <p:cNvPr id="96260" name="Object 14"/>
          <p:cNvGraphicFramePr>
            <a:graphicFrameLocks noChangeAspect="1"/>
          </p:cNvGraphicFramePr>
          <p:nvPr/>
        </p:nvGraphicFramePr>
        <p:xfrm>
          <a:off x="573088" y="1939925"/>
          <a:ext cx="76549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Equation" r:id="rId5" imgW="2768400" imgH="253800" progId="Equation.3">
                  <p:embed/>
                </p:oleObj>
              </mc:Choice>
              <mc:Fallback>
                <p:oleObj name="Equation" r:id="rId5" imgW="276840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939925"/>
                        <a:ext cx="76549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5" y="215900"/>
            <a:ext cx="5568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Topological properties of the CFL phase: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17" y="749300"/>
            <a:ext cx="6120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CFL spontaneous symmetry breaking pattern:</a:t>
            </a:r>
            <a:endParaRPr lang="en-US" dirty="0"/>
          </a:p>
        </p:txBody>
      </p:sp>
      <p:graphicFrame>
        <p:nvGraphicFramePr>
          <p:cNvPr id="76803" name="Object 14"/>
          <p:cNvGraphicFramePr>
            <a:graphicFrameLocks noChangeAspect="1"/>
          </p:cNvGraphicFramePr>
          <p:nvPr/>
        </p:nvGraphicFramePr>
        <p:xfrm>
          <a:off x="1079500" y="1516063"/>
          <a:ext cx="58118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6" name="Equation" r:id="rId3" imgW="2527200" imgH="457200" progId="Equation.3">
                  <p:embed/>
                </p:oleObj>
              </mc:Choice>
              <mc:Fallback>
                <p:oleObj name="Equation" r:id="rId3" imgW="2527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516063"/>
                        <a:ext cx="58118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804" y="2832100"/>
            <a:ext cx="669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Check:  </a:t>
            </a:r>
            <a:r>
              <a:rPr lang="en-US" dirty="0" err="1" smtClean="0"/>
              <a:t>Homotopy</a:t>
            </a:r>
            <a:r>
              <a:rPr lang="en-US" dirty="0" smtClean="0"/>
              <a:t> groups of the vacuum manifold</a:t>
            </a:r>
            <a:endParaRPr lang="en-US" dirty="0"/>
          </a:p>
        </p:txBody>
      </p:sp>
      <p:graphicFrame>
        <p:nvGraphicFramePr>
          <p:cNvPr id="126980" name="Object 3"/>
          <p:cNvGraphicFramePr>
            <a:graphicFrameLocks noChangeAspect="1"/>
          </p:cNvGraphicFramePr>
          <p:nvPr/>
        </p:nvGraphicFramePr>
        <p:xfrm>
          <a:off x="1377950" y="4471988"/>
          <a:ext cx="16351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7" name="Equation" r:id="rId5" imgW="711000" imgH="393480" progId="Equation.3">
                  <p:embed/>
                </p:oleObj>
              </mc:Choice>
              <mc:Fallback>
                <p:oleObj name="Equation" r:id="rId5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471988"/>
                        <a:ext cx="16351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3"/>
          <p:cNvGraphicFramePr>
            <a:graphicFrameLocks noChangeAspect="1"/>
          </p:cNvGraphicFramePr>
          <p:nvPr/>
        </p:nvGraphicFramePr>
        <p:xfrm>
          <a:off x="2667000" y="3379788"/>
          <a:ext cx="1546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8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79788"/>
                        <a:ext cx="1546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3"/>
          <p:cNvGraphicFramePr>
            <a:graphicFrameLocks noChangeAspect="1"/>
          </p:cNvGraphicFramePr>
          <p:nvPr/>
        </p:nvGraphicFramePr>
        <p:xfrm>
          <a:off x="1222375" y="5538788"/>
          <a:ext cx="22780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9" name="Equation" r:id="rId9" imgW="990360" imgH="393480" progId="Equation.3">
                  <p:embed/>
                </p:oleObj>
              </mc:Choice>
              <mc:Fallback>
                <p:oleObj name="Equation" r:id="rId9" imgW="990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538788"/>
                        <a:ext cx="22780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3"/>
          <p:cNvGraphicFramePr>
            <a:graphicFrameLocks noChangeAspect="1"/>
          </p:cNvGraphicFramePr>
          <p:nvPr/>
        </p:nvGraphicFramePr>
        <p:xfrm>
          <a:off x="635000" y="3316288"/>
          <a:ext cx="15462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Equation" r:id="rId11" imgW="672840" imgH="393480" progId="Equation.3">
                  <p:embed/>
                </p:oleObj>
              </mc:Choice>
              <mc:Fallback>
                <p:oleObj name="Equation" r:id="rId11" imgW="6728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316288"/>
                        <a:ext cx="15462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73430" y="3454400"/>
            <a:ext cx="288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So: No domain wall, </a:t>
            </a:r>
          </a:p>
          <a:p>
            <a:pPr algn="l"/>
            <a:r>
              <a:rPr lang="en-US" dirty="0" smtClean="0"/>
              <a:t>or monopole defects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0302" y="4800600"/>
            <a:ext cx="466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String defects: </a:t>
            </a:r>
            <a:r>
              <a:rPr lang="en-US" dirty="0" err="1" smtClean="0"/>
              <a:t>superfluid</a:t>
            </a:r>
            <a:r>
              <a:rPr lang="en-US" dirty="0" smtClean="0"/>
              <a:t> vortices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73348" y="5791200"/>
            <a:ext cx="5480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Doubling of colored </a:t>
            </a:r>
            <a:r>
              <a:rPr lang="en-US" dirty="0" err="1" smtClean="0"/>
              <a:t>Skyrmions</a:t>
            </a:r>
            <a:r>
              <a:rPr lang="en-US" dirty="0" smtClean="0"/>
              <a:t> (baryons)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77800"/>
            <a:ext cx="8661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Implications of the Topological Analysis: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Universality implies that: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Transition to CFL phase will invariably lead to formation of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suerfluid</a:t>
            </a:r>
            <a:r>
              <a:rPr lang="en-US" dirty="0" smtClean="0">
                <a:solidFill>
                  <a:srgbClr val="FF0000"/>
                </a:solidFill>
              </a:rPr>
              <a:t> vortices: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These will lead to strong fluid circulation right from the initial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stage of transition: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It is obvious that resulting flow pattern will be dramatically 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different from the case without any vortex.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Thus: Qualitative changes in the flow pattern, specifically the flow power spectrum can give clean signal of transition to these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Exotic phases of QCD.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Important to note: Nucleon </a:t>
            </a:r>
            <a:r>
              <a:rPr lang="en-US" b="1" dirty="0" err="1" smtClean="0">
                <a:solidFill>
                  <a:srgbClr val="FF0000"/>
                </a:solidFill>
              </a:rPr>
              <a:t>superfluidity</a:t>
            </a:r>
            <a:r>
              <a:rPr lang="en-US" b="1" dirty="0" smtClean="0">
                <a:solidFill>
                  <a:srgbClr val="FF0000"/>
                </a:solidFill>
              </a:rPr>
              <a:t> is believed to exist in  the interiors of neutron stars.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Strong support from pulsar glitches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4391"/>
            <a:ext cx="8940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 phase of neutron star: 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Observations: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Pulsars are rapidly Rotating neutron stars, 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detected by their periodic pulses (electromagnetic waves),</a:t>
            </a: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Beamed emission from the magnetic poles of the neutron star.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err="1" smtClean="0">
                <a:solidFill>
                  <a:schemeClr val="accent6"/>
                </a:solidFill>
              </a:rPr>
              <a:t>Superfluid</a:t>
            </a:r>
            <a:r>
              <a:rPr lang="en-US" dirty="0" smtClean="0">
                <a:solidFill>
                  <a:schemeClr val="accent6"/>
                </a:solidFill>
              </a:rPr>
              <a:t> phase in the interior allows for vortex lattice to form. 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Vortices are pinned at the interface with crust.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err="1" smtClean="0">
                <a:solidFill>
                  <a:schemeClr val="accent6"/>
                </a:solidFill>
              </a:rPr>
              <a:t>Superfluid</a:t>
            </a:r>
            <a:r>
              <a:rPr lang="en-US" dirty="0" smtClean="0">
                <a:solidFill>
                  <a:schemeClr val="accent6"/>
                </a:solidFill>
              </a:rPr>
              <a:t> vortices play fundamental role in determining rotational</a:t>
            </a: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properties of neutrons star, hence pulsar timings.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Phenomenon of glitches explained by vortex </a:t>
            </a:r>
            <a:r>
              <a:rPr lang="en-US" dirty="0" err="1" smtClean="0">
                <a:solidFill>
                  <a:srgbClr val="FF0000"/>
                </a:solidFill>
              </a:rPr>
              <a:t>depinning</a:t>
            </a:r>
            <a:r>
              <a:rPr lang="en-US" dirty="0" smtClean="0">
                <a:solidFill>
                  <a:srgbClr val="FF0000"/>
                </a:solidFill>
              </a:rPr>
              <a:t> from crust.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Sudden transfer of angular moment from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to outer crust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Leads to glitches in pulsar timing.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tarcor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700" y="263524"/>
            <a:ext cx="5613400" cy="6315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4540" y="29845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 km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9942" y="27559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 km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7241" y="25400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 km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8150" y="22987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0.2 km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772400" y="2921000"/>
            <a:ext cx="411040" cy="4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696200" y="2476500"/>
            <a:ext cx="411040" cy="4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480300" y="2721977"/>
            <a:ext cx="665040" cy="8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759700" y="3136900"/>
            <a:ext cx="411040" cy="4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5900" y="533400"/>
            <a:ext cx="2016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Inner  Core: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Size  ~ 1 Km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QCD phases: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QGP, CFL,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992" y="3009900"/>
            <a:ext cx="20617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Outer Core: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Size ~ 9 Km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Phases of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Nucleons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Vortices play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Important role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 glitches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13699" y="39370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(from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Internet)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64091"/>
            <a:ext cx="8940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Inner Crust region: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Superfluid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baseline="30000" dirty="0" smtClean="0">
                <a:solidFill>
                  <a:schemeClr val="accent6"/>
                </a:solidFill>
              </a:rPr>
              <a:t>1</a:t>
            </a:r>
            <a:r>
              <a:rPr lang="en-US" i="1" dirty="0" smtClean="0">
                <a:solidFill>
                  <a:schemeClr val="accent6"/>
                </a:solidFill>
              </a:rPr>
              <a:t>S</a:t>
            </a:r>
            <a:r>
              <a:rPr lang="en-US" i="1" baseline="-25000" dirty="0" smtClean="0">
                <a:solidFill>
                  <a:schemeClr val="accent6"/>
                </a:solidFill>
              </a:rPr>
              <a:t>0  </a:t>
            </a:r>
            <a:r>
              <a:rPr lang="en-US" dirty="0" smtClean="0">
                <a:solidFill>
                  <a:schemeClr val="accent6"/>
                </a:solidFill>
              </a:rPr>
              <a:t> phase appears in the inner crust region: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Extending from </a:t>
            </a:r>
            <a:r>
              <a:rPr lang="en-US" sz="2400" dirty="0" smtClean="0">
                <a:solidFill>
                  <a:schemeClr val="accent6"/>
                </a:solidFill>
                <a:latin typeface="Symbol" pitchFamily="18" charset="2"/>
              </a:rPr>
              <a:t>r ~ </a:t>
            </a:r>
            <a:r>
              <a:rPr lang="en-US" dirty="0" smtClean="0">
                <a:solidFill>
                  <a:schemeClr val="accent6"/>
                </a:solidFill>
                <a:latin typeface="Symbol" pitchFamily="18" charset="2"/>
              </a:rPr>
              <a:t>4 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x 10</a:t>
            </a:r>
            <a:r>
              <a:rPr lang="en-US" sz="2200" baseline="30000" dirty="0" smtClean="0">
                <a:solidFill>
                  <a:schemeClr val="accent6"/>
                </a:solidFill>
                <a:latin typeface="+mn-lt"/>
              </a:rPr>
              <a:t>11 </a:t>
            </a:r>
            <a:r>
              <a:rPr lang="en-US" dirty="0" smtClean="0">
                <a:solidFill>
                  <a:schemeClr val="accent6"/>
                </a:solidFill>
              </a:rPr>
              <a:t>g/cm</a:t>
            </a:r>
            <a:r>
              <a:rPr lang="en-US" sz="2200" baseline="30000" dirty="0" smtClean="0">
                <a:solidFill>
                  <a:schemeClr val="accent6"/>
                </a:solidFill>
              </a:rPr>
              <a:t>3 </a:t>
            </a:r>
            <a:r>
              <a:rPr lang="en-US" dirty="0" smtClean="0">
                <a:solidFill>
                  <a:schemeClr val="accent6"/>
                </a:solidFill>
              </a:rPr>
              <a:t>  to  2 x 10</a:t>
            </a:r>
            <a:r>
              <a:rPr lang="en-US" sz="2400" baseline="30000" dirty="0" smtClean="0">
                <a:solidFill>
                  <a:schemeClr val="accent6"/>
                </a:solidFill>
              </a:rPr>
              <a:t>14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g/cm</a:t>
            </a:r>
            <a:r>
              <a:rPr lang="en-US" sz="2200" baseline="30000" dirty="0" smtClean="0">
                <a:solidFill>
                  <a:schemeClr val="accent6"/>
                </a:solidFill>
              </a:rPr>
              <a:t>3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For the </a:t>
            </a:r>
            <a:r>
              <a:rPr lang="en-US" baseline="30000" dirty="0" smtClean="0"/>
              <a:t>3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i="1" dirty="0" smtClean="0"/>
              <a:t>  channel, </a:t>
            </a:r>
            <a:r>
              <a:rPr lang="en-US" dirty="0" smtClean="0"/>
              <a:t>the interaction becomes strongly attractive only at higher density,   this occurs in the core of the neutron star.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This phase is quite like the </a:t>
            </a:r>
            <a:r>
              <a:rPr lang="en-US" dirty="0" err="1" smtClean="0"/>
              <a:t>superlfuid</a:t>
            </a:r>
            <a:r>
              <a:rPr lang="en-US" dirty="0" smtClean="0"/>
              <a:t> phase  of  </a:t>
            </a:r>
            <a:r>
              <a:rPr lang="en-US" sz="2200" baseline="30000" dirty="0" smtClean="0"/>
              <a:t>3</a:t>
            </a:r>
            <a:r>
              <a:rPr lang="en-US" dirty="0" smtClean="0"/>
              <a:t>He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Allows for non-trivial order parameter, and hence associated</a:t>
            </a:r>
          </a:p>
          <a:p>
            <a:pPr algn="l"/>
            <a:r>
              <a:rPr lang="en-US" dirty="0" smtClean="0"/>
              <a:t>topological defects.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Even though nucleon </a:t>
            </a:r>
            <a:r>
              <a:rPr lang="en-US" dirty="0" err="1" smtClean="0">
                <a:solidFill>
                  <a:srgbClr val="000099"/>
                </a:solidFill>
              </a:rPr>
              <a:t>superfluid</a:t>
            </a:r>
            <a:r>
              <a:rPr lang="en-US" dirty="0" smtClean="0">
                <a:solidFill>
                  <a:srgbClr val="000099"/>
                </a:solidFill>
              </a:rPr>
              <a:t> vortices play crucial role in understanding of pulsar glitches,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                    </a:t>
            </a:r>
            <a:r>
              <a:rPr lang="en-US" dirty="0" smtClean="0">
                <a:solidFill>
                  <a:srgbClr val="FF0000"/>
                </a:solidFill>
              </a:rPr>
              <a:t>Only theoretically investigated  so far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 Thee have never been seen in any experiment.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1117" y="87580"/>
            <a:ext cx="89628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CC0000"/>
                </a:solidFill>
              </a:rPr>
              <a:t>Part 1:  Power spectrum of Flow fluctuations:</a:t>
            </a:r>
          </a:p>
          <a:p>
            <a:pPr algn="l"/>
            <a:endParaRPr lang="en-US" b="1" dirty="0">
              <a:solidFill>
                <a:srgbClr val="CC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Recall: Elliptic Flow:  </a:t>
            </a:r>
            <a:r>
              <a:rPr lang="en-US" dirty="0">
                <a:solidFill>
                  <a:srgbClr val="000099"/>
                </a:solidFill>
              </a:rPr>
              <a:t>QGP region </a:t>
            </a:r>
            <a:r>
              <a:rPr lang="en-US" dirty="0" smtClean="0">
                <a:solidFill>
                  <a:srgbClr val="000099"/>
                </a:solidFill>
              </a:rPr>
              <a:t>anisotropic in non-central collisions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66825" y="1752600"/>
            <a:ext cx="1876425" cy="1828800"/>
          </a:xfrm>
          <a:prstGeom prst="ellipse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152650" y="1733550"/>
            <a:ext cx="1876425" cy="1828800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Oval 11"/>
          <p:cNvSpPr>
            <a:spLocks noChangeArrowheads="1"/>
          </p:cNvSpPr>
          <p:nvPr/>
        </p:nvSpPr>
        <p:spPr bwMode="auto">
          <a:xfrm>
            <a:off x="6153150" y="1733550"/>
            <a:ext cx="1114425" cy="1857375"/>
          </a:xfrm>
          <a:prstGeom prst="ellipse">
            <a:avLst/>
          </a:prstGeom>
          <a:solidFill>
            <a:srgbClr val="FF0000">
              <a:alpha val="7607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2695575" y="2686050"/>
            <a:ext cx="1771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 flipV="1">
            <a:off x="2676525" y="1295400"/>
            <a:ext cx="0" cy="139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4233863" y="2701925"/>
            <a:ext cx="334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2614613" y="1254125"/>
            <a:ext cx="334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3678238" y="1358900"/>
            <a:ext cx="2889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central pressure = 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1036" name="Text Box 17"/>
          <p:cNvSpPr txBox="1">
            <a:spLocks noChangeArrowheads="1"/>
          </p:cNvSpPr>
          <p:nvPr/>
        </p:nvSpPr>
        <p:spPr bwMode="auto">
          <a:xfrm>
            <a:off x="7181850" y="1806575"/>
            <a:ext cx="1244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Outside </a:t>
            </a:r>
          </a:p>
          <a:p>
            <a:r>
              <a:rPr lang="en-US"/>
              <a:t>P = 0</a:t>
            </a:r>
          </a:p>
        </p:txBody>
      </p:sp>
      <p:sp>
        <p:nvSpPr>
          <p:cNvPr id="1037" name="Text Box 21"/>
          <p:cNvSpPr txBox="1">
            <a:spLocks noChangeArrowheads="1"/>
          </p:cNvSpPr>
          <p:nvPr/>
        </p:nvSpPr>
        <p:spPr bwMode="auto">
          <a:xfrm>
            <a:off x="3341688" y="4092575"/>
            <a:ext cx="37195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Anisotropic shape implies:  </a:t>
            </a:r>
          </a:p>
        </p:txBody>
      </p:sp>
      <p:graphicFrame>
        <p:nvGraphicFramePr>
          <p:cNvPr id="1026" name="Object 22"/>
          <p:cNvGraphicFramePr>
            <a:graphicFrameLocks noGrp="1" noChangeAspect="1"/>
          </p:cNvGraphicFramePr>
          <p:nvPr>
            <p:ph/>
          </p:nvPr>
        </p:nvGraphicFramePr>
        <p:xfrm>
          <a:off x="7077075" y="3686175"/>
          <a:ext cx="17145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583920" imgH="419040" progId="Equation.3">
                  <p:embed/>
                </p:oleObj>
              </mc:Choice>
              <mc:Fallback>
                <p:oleObj name="Equation" r:id="rId3" imgW="58392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3686175"/>
                        <a:ext cx="17145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Line 24"/>
          <p:cNvSpPr>
            <a:spLocks noChangeShapeType="1"/>
          </p:cNvSpPr>
          <p:nvPr/>
        </p:nvSpPr>
        <p:spPr bwMode="auto">
          <a:xfrm flipH="1">
            <a:off x="1304925" y="2695575"/>
            <a:ext cx="1362075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9" name="Text Box 25"/>
          <p:cNvSpPr txBox="1">
            <a:spLocks noChangeArrowheads="1"/>
          </p:cNvSpPr>
          <p:nvPr/>
        </p:nvSpPr>
        <p:spPr bwMode="auto">
          <a:xfrm>
            <a:off x="993775" y="3321050"/>
            <a:ext cx="317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040" name="Text Box 26"/>
          <p:cNvSpPr txBox="1">
            <a:spLocks noChangeArrowheads="1"/>
          </p:cNvSpPr>
          <p:nvPr/>
        </p:nvSpPr>
        <p:spPr bwMode="auto">
          <a:xfrm>
            <a:off x="150813" y="1244600"/>
            <a:ext cx="20685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along </a:t>
            </a:r>
          </a:p>
          <a:p>
            <a:r>
              <a:rPr lang="en-US"/>
              <a:t>z axis </a:t>
            </a:r>
          </a:p>
        </p:txBody>
      </p:sp>
      <p:sp>
        <p:nvSpPr>
          <p:cNvPr id="1041" name="Text Box 27"/>
          <p:cNvSpPr txBox="1">
            <a:spLocks noChangeArrowheads="1"/>
          </p:cNvSpPr>
          <p:nvPr/>
        </p:nvSpPr>
        <p:spPr bwMode="auto">
          <a:xfrm>
            <a:off x="1225550" y="5099050"/>
            <a:ext cx="588962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Important:</a:t>
            </a:r>
            <a:r>
              <a:rPr lang="en-US"/>
              <a:t> Initially no transverse expansion</a:t>
            </a:r>
          </a:p>
          <a:p>
            <a:r>
              <a:rPr lang="en-US"/>
              <a:t>Anisotropic pressure gradient implies:</a:t>
            </a:r>
          </a:p>
          <a:p>
            <a:r>
              <a:rPr lang="en-US"/>
              <a:t>Buildup of plasma flow larger in x direction</a:t>
            </a:r>
          </a:p>
          <a:p>
            <a:r>
              <a:rPr lang="en-US"/>
              <a:t>than in y direction</a:t>
            </a:r>
          </a:p>
        </p:txBody>
      </p:sp>
      <p:sp>
        <p:nvSpPr>
          <p:cNvPr id="1042" name="Line 28"/>
          <p:cNvSpPr>
            <a:spLocks noChangeShapeType="1"/>
          </p:cNvSpPr>
          <p:nvPr/>
        </p:nvSpPr>
        <p:spPr bwMode="auto">
          <a:xfrm>
            <a:off x="5229225" y="1790700"/>
            <a:ext cx="1514475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3" name="Text Box 36"/>
          <p:cNvSpPr txBox="1">
            <a:spLocks noChangeArrowheads="1"/>
          </p:cNvSpPr>
          <p:nvPr/>
        </p:nvSpPr>
        <p:spPr bwMode="auto">
          <a:xfrm>
            <a:off x="1557338" y="3873500"/>
            <a:ext cx="1544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Spectators</a:t>
            </a:r>
          </a:p>
        </p:txBody>
      </p:sp>
      <p:sp>
        <p:nvSpPr>
          <p:cNvPr id="1044" name="Line 37"/>
          <p:cNvSpPr>
            <a:spLocks noChangeShapeType="1"/>
          </p:cNvSpPr>
          <p:nvPr/>
        </p:nvSpPr>
        <p:spPr bwMode="auto">
          <a:xfrm flipV="1">
            <a:off x="2876550" y="3152775"/>
            <a:ext cx="59055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5" name="Line 38"/>
          <p:cNvSpPr>
            <a:spLocks noChangeShapeType="1"/>
          </p:cNvSpPr>
          <p:nvPr/>
        </p:nvSpPr>
        <p:spPr bwMode="auto">
          <a:xfrm flipH="1" flipV="1">
            <a:off x="2076450" y="3286125"/>
            <a:ext cx="2762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6" name="Text Box 39"/>
          <p:cNvSpPr txBox="1">
            <a:spLocks noChangeArrowheads="1"/>
          </p:cNvSpPr>
          <p:nvPr/>
        </p:nvSpPr>
        <p:spPr bwMode="auto">
          <a:xfrm>
            <a:off x="0" y="1911350"/>
            <a:ext cx="1241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</a:t>
            </a:r>
          </a:p>
          <a:p>
            <a:r>
              <a:rPr lang="en-US"/>
              <a:t>region</a:t>
            </a:r>
          </a:p>
        </p:txBody>
      </p:sp>
      <p:sp>
        <p:nvSpPr>
          <p:cNvPr id="1047" name="Line 40"/>
          <p:cNvSpPr>
            <a:spLocks noChangeShapeType="1"/>
          </p:cNvSpPr>
          <p:nvPr/>
        </p:nvSpPr>
        <p:spPr bwMode="auto">
          <a:xfrm>
            <a:off x="1181100" y="2152650"/>
            <a:ext cx="13239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114300"/>
            <a:ext cx="8775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Proposal</a:t>
            </a:r>
            <a:r>
              <a:rPr lang="en-US" b="1" dirty="0" smtClean="0"/>
              <a:t>: Very low energy collisions of neutron rich nuclei</a:t>
            </a:r>
          </a:p>
          <a:p>
            <a:pPr algn="l"/>
            <a:r>
              <a:rPr lang="en-US" b="1" dirty="0" smtClean="0"/>
              <a:t>(possibly </a:t>
            </a:r>
            <a:r>
              <a:rPr lang="en-US" b="1" dirty="0" err="1" smtClean="0"/>
              <a:t>superheavy</a:t>
            </a:r>
            <a:r>
              <a:rPr lang="en-US" b="1" dirty="0" smtClean="0"/>
              <a:t>, near neutron </a:t>
            </a:r>
            <a:r>
              <a:rPr lang="en-US" b="1" dirty="0" err="1" smtClean="0"/>
              <a:t>dripline</a:t>
            </a:r>
            <a:r>
              <a:rPr lang="en-US" b="1" dirty="0" smtClean="0"/>
              <a:t>) may create</a:t>
            </a:r>
          </a:p>
          <a:p>
            <a:pPr algn="l"/>
            <a:r>
              <a:rPr lang="en-US" b="1" dirty="0" smtClean="0"/>
              <a:t>bulk phase of nucleon </a:t>
            </a:r>
            <a:r>
              <a:rPr lang="en-US" b="1" dirty="0" err="1" smtClean="0"/>
              <a:t>superfluidity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     Possible at FAIR and NICA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This is a suggestion for another direction: 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Surely QGP search is very exciting and novel: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But so is the search for  the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phase of nucleons, and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the associated vortices which are </a:t>
            </a:r>
            <a:r>
              <a:rPr lang="en-US" b="1" dirty="0" smtClean="0">
                <a:solidFill>
                  <a:srgbClr val="FF0000"/>
                </a:solidFill>
              </a:rPr>
              <a:t>believed</a:t>
            </a:r>
            <a:r>
              <a:rPr lang="en-US" dirty="0" smtClean="0">
                <a:solidFill>
                  <a:srgbClr val="FF0000"/>
                </a:solidFill>
              </a:rPr>
              <a:t> to play crucial role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 pulsar dynamics </a:t>
            </a:r>
            <a:endParaRPr lang="en-US" dirty="0" smtClean="0">
              <a:solidFill>
                <a:srgbClr val="000099"/>
              </a:solidFill>
            </a:endParaRP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Our signals can detect nucleon </a:t>
            </a:r>
            <a:r>
              <a:rPr lang="en-US" dirty="0" err="1" smtClean="0">
                <a:solidFill>
                  <a:srgbClr val="000099"/>
                </a:solidFill>
              </a:rPr>
              <a:t>superfluid</a:t>
            </a:r>
            <a:r>
              <a:rPr lang="en-US" dirty="0" smtClean="0">
                <a:solidFill>
                  <a:srgbClr val="000099"/>
                </a:solidFill>
              </a:rPr>
              <a:t> vortices and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investigate their properties under direct experimental control.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Very important for understanding of neutron star properties.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000" y="5270500"/>
            <a:ext cx="878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Nucleon </a:t>
            </a:r>
            <a:r>
              <a:rPr lang="en-US" dirty="0" err="1" smtClean="0">
                <a:solidFill>
                  <a:srgbClr val="000099"/>
                </a:solidFill>
              </a:rPr>
              <a:t>superfluid</a:t>
            </a:r>
            <a:r>
              <a:rPr lang="en-US" dirty="0" smtClean="0">
                <a:solidFill>
                  <a:srgbClr val="000099"/>
                </a:solidFill>
              </a:rPr>
              <a:t> transition </a:t>
            </a:r>
            <a:r>
              <a:rPr lang="en-US" dirty="0" err="1" smtClean="0">
                <a:solidFill>
                  <a:srgbClr val="000099"/>
                </a:solidFill>
              </a:rPr>
              <a:t>temperautre</a:t>
            </a:r>
            <a:r>
              <a:rPr lang="en-US" dirty="0" smtClean="0">
                <a:solidFill>
                  <a:srgbClr val="000099"/>
                </a:solidFill>
              </a:rPr>
              <a:t>: 0.2 </a:t>
            </a:r>
            <a:r>
              <a:rPr lang="en-US" dirty="0" err="1" smtClean="0">
                <a:solidFill>
                  <a:srgbClr val="000099"/>
                </a:solidFill>
              </a:rPr>
              <a:t>MeV</a:t>
            </a:r>
            <a:r>
              <a:rPr lang="en-US" dirty="0" smtClean="0">
                <a:solidFill>
                  <a:srgbClr val="000099"/>
                </a:solidFill>
              </a:rPr>
              <a:t> to 5 </a:t>
            </a:r>
            <a:r>
              <a:rPr lang="en-US" dirty="0" err="1" smtClean="0">
                <a:solidFill>
                  <a:srgbClr val="000099"/>
                </a:solidFill>
              </a:rPr>
              <a:t>MeV</a:t>
            </a:r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Density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r ~  10</a:t>
            </a:r>
            <a:r>
              <a:rPr lang="en-US" baseline="30000" dirty="0" smtClean="0">
                <a:solidFill>
                  <a:srgbClr val="000099"/>
                </a:solidFill>
                <a:latin typeface="Symbol" pitchFamily="18" charset="2"/>
              </a:rPr>
              <a:t>-4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r</a:t>
            </a:r>
            <a:r>
              <a:rPr lang="en-US" baseline="-25000" dirty="0" smtClean="0">
                <a:solidFill>
                  <a:srgbClr val="000099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  ,  r</a:t>
            </a:r>
            <a:r>
              <a:rPr lang="en-US" baseline="-25000" dirty="0" smtClean="0">
                <a:solidFill>
                  <a:srgbClr val="000099"/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    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is nuclear saturation density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Such temperatures/densities are within reach at FAIR and NICA: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7800"/>
            <a:ext cx="877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Collisions of Au on Au with the FOPI-facility at GSI Darmstadt.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E/A      150                250              400     </a:t>
            </a:r>
            <a:r>
              <a:rPr lang="en-US" dirty="0" err="1" smtClean="0"/>
              <a:t>MeV</a:t>
            </a:r>
            <a:r>
              <a:rPr lang="en-US" dirty="0" smtClean="0"/>
              <a:t>/A    (incident)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T      </a:t>
            </a:r>
            <a:r>
              <a:rPr lang="en-US" dirty="0" smtClean="0">
                <a:solidFill>
                  <a:srgbClr val="FF0000"/>
                </a:solidFill>
              </a:rPr>
              <a:t>17.2 ± 3.4     </a:t>
            </a:r>
            <a:r>
              <a:rPr lang="en-US" dirty="0" smtClean="0"/>
              <a:t>26.2 ± 5.1      36.7 ± 7.5 </a:t>
            </a:r>
            <a:r>
              <a:rPr lang="en-US" dirty="0" err="1" smtClean="0"/>
              <a:t>MeV</a:t>
            </a:r>
            <a:endParaRPr lang="en-US" dirty="0" smtClean="0"/>
          </a:p>
          <a:p>
            <a:pPr algn="l"/>
            <a:r>
              <a:rPr lang="en-US" dirty="0" smtClean="0"/>
              <a:t>                                                      (results from blast model fit)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27" y="1231900"/>
            <a:ext cx="4509473" cy="283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6942" y="3698101"/>
            <a:ext cx="284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Intermediate mass fragments z&gt;2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665" y="1524000"/>
            <a:ext cx="347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Freezeout</a:t>
            </a:r>
            <a:r>
              <a:rPr lang="en-US" sz="1600" dirty="0" smtClean="0"/>
              <a:t> density = </a:t>
            </a:r>
          </a:p>
          <a:p>
            <a:r>
              <a:rPr lang="en-US" sz="1600" dirty="0" smtClean="0"/>
              <a:t>0.4 x nuclear saturation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" y="5232400"/>
            <a:ext cx="881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Lower energy collisions or,  a more dilute system quite likely to give lower T and correct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superfluid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transition</a:t>
            </a:r>
          </a:p>
          <a:p>
            <a:pPr algn="l"/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UrQMD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simulations in  Progress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267369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Au-Au collisions at E/A = 50, 100, 150, and 200 </a:t>
            </a:r>
            <a:r>
              <a:rPr lang="en-US" dirty="0" err="1" smtClean="0"/>
              <a:t>MeV</a:t>
            </a:r>
            <a:r>
              <a:rPr lang="en-US" dirty="0" smtClean="0"/>
              <a:t>, at heavy-ion</a:t>
            </a:r>
          </a:p>
          <a:p>
            <a:pPr algn="l"/>
            <a:r>
              <a:rPr lang="en-US" dirty="0" smtClean="0"/>
              <a:t>synchrotron SIS,   T ~ 4-5 </a:t>
            </a:r>
            <a:r>
              <a:rPr lang="en-US" dirty="0" err="1" smtClean="0"/>
              <a:t>MeV</a:t>
            </a:r>
            <a:r>
              <a:rPr lang="en-US" dirty="0" smtClean="0"/>
              <a:t> is reached        </a:t>
            </a:r>
            <a:r>
              <a:rPr lang="en-US" sz="1600" dirty="0" smtClean="0"/>
              <a:t>(</a:t>
            </a:r>
            <a:r>
              <a:rPr lang="en-US" sz="1600" dirty="0" err="1" smtClean="0"/>
              <a:t>nucl</a:t>
            </a:r>
            <a:r>
              <a:rPr lang="en-US" sz="1600" dirty="0" smtClean="0"/>
              <a:t>-ex/9801006)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503816" y="2060545"/>
            <a:ext cx="1946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nucl</a:t>
            </a:r>
            <a:r>
              <a:rPr lang="en-US" sz="1600" dirty="0" smtClean="0"/>
              <a:t>-ex/9610009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42988" y="1128713"/>
          <a:ext cx="48450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2" name="Equation" r:id="rId3" imgW="2108160" imgH="507960" progId="Equation.3">
                  <p:embed/>
                </p:oleObj>
              </mc:Choice>
              <mc:Fallback>
                <p:oleObj name="Equation" r:id="rId3" imgW="21081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8713"/>
                        <a:ext cx="484505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2801938" y="2352675"/>
          <a:ext cx="16065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3" name="Equation" r:id="rId5" imgW="698400" imgH="660240" progId="Equation.3">
                  <p:embed/>
                </p:oleObj>
              </mc:Choice>
              <mc:Fallback>
                <p:oleObj name="Equation" r:id="rId5" imgW="69840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352675"/>
                        <a:ext cx="160655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2941638" y="3355975"/>
          <a:ext cx="16065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4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355975"/>
                        <a:ext cx="16065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2524" y="152400"/>
            <a:ext cx="367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Properties of  CFL vortices: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672" y="698500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Correlation length: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31" y="2374900"/>
            <a:ext cx="219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profile: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1301" y="2578100"/>
            <a:ext cx="130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 r &lt; </a:t>
            </a:r>
            <a:r>
              <a:rPr lang="en-US" dirty="0" smtClean="0">
                <a:latin typeface="Symbol" pitchFamily="18" charset="2"/>
              </a:rPr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801" y="3479800"/>
            <a:ext cx="130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For r &gt; </a:t>
            </a:r>
            <a:r>
              <a:rPr lang="en-US" dirty="0" smtClean="0">
                <a:latin typeface="Symbol" pitchFamily="18" charset="2"/>
              </a:rPr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421" y="4457700"/>
            <a:ext cx="8008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Results shown 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= 50 </a:t>
            </a:r>
            <a:r>
              <a:rPr lang="en-US" dirty="0" err="1" smtClean="0"/>
              <a:t>MeV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 = 500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,  T = 25 </a:t>
            </a:r>
            <a:r>
              <a:rPr lang="en-US" dirty="0" err="1" smtClean="0">
                <a:latin typeface="+mn-lt"/>
              </a:rPr>
              <a:t>MeV</a:t>
            </a:r>
            <a:endParaRPr lang="en-US" dirty="0" smtClean="0">
              <a:latin typeface="+mn-lt"/>
            </a:endParaRPr>
          </a:p>
          <a:p>
            <a:pPr algn="l"/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 Resulting </a:t>
            </a:r>
            <a:r>
              <a:rPr lang="en-US" dirty="0" smtClean="0">
                <a:latin typeface="Symbol" pitchFamily="18" charset="2"/>
              </a:rPr>
              <a:t>x = </a:t>
            </a:r>
            <a:r>
              <a:rPr lang="en-US" dirty="0" smtClean="0">
                <a:latin typeface="+mn-lt"/>
              </a:rPr>
              <a:t>0.7 fm,   v</a:t>
            </a:r>
            <a:r>
              <a:rPr lang="en-US" baseline="-25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= 0.3</a:t>
            </a:r>
          </a:p>
          <a:p>
            <a:pPr algn="l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4349" y="5765800"/>
            <a:ext cx="7825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Same velocity profile holds for nucleon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vortices,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For that case, 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= 0.3-5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,  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x ~ 1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6527800" y="2725738"/>
          <a:ext cx="15478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5" name="Equation" r:id="rId9" imgW="672840" imgH="444240" progId="Equation.3">
                  <p:embed/>
                </p:oleObj>
              </mc:Choice>
              <mc:Fallback>
                <p:oleObj name="Equation" r:id="rId9" imgW="6728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725738"/>
                        <a:ext cx="154781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88900"/>
            <a:ext cx="8953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Results of relativistic hydrodynamics simulations with two-fluid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picture of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(normal component and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component)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Qualitatively different features of flow pattern and power spectrum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Signalling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transition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196" y="5994400"/>
            <a:ext cx="6806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Velocity profile at central rapidity without (left) and</a:t>
            </a:r>
          </a:p>
          <a:p>
            <a:pPr algn="l"/>
            <a:r>
              <a:rPr lang="en-US" dirty="0" smtClean="0"/>
              <a:t>With (right) vortices: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–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dirty="0" smtClean="0"/>
              <a:t> = 0.84 fm/c</a:t>
            </a:r>
            <a:endParaRPr lang="en-US" dirty="0"/>
          </a:p>
        </p:txBody>
      </p:sp>
      <p:pic>
        <p:nvPicPr>
          <p:cNvPr id="271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78351" y="265865"/>
            <a:ext cx="3951885" cy="70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193" y="4442787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MR9"/>
              </a:rPr>
              <a:t>Power spectrum at </a:t>
            </a:r>
            <a:r>
              <a:rPr lang="en-US" dirty="0" smtClean="0">
                <a:latin typeface="CMMI9"/>
              </a:rPr>
              <a:t> t-t0 </a:t>
            </a:r>
            <a:r>
              <a:rPr lang="en-US" dirty="0" smtClean="0">
                <a:latin typeface="CMR9"/>
              </a:rPr>
              <a:t>= 1</a:t>
            </a:r>
            <a:r>
              <a:rPr lang="en-US" dirty="0">
                <a:latin typeface="CMMI9"/>
              </a:rPr>
              <a:t>.</a:t>
            </a:r>
            <a:r>
              <a:rPr lang="en-US" dirty="0" smtClean="0">
                <a:latin typeface="CMR9"/>
              </a:rPr>
              <a:t>68 </a:t>
            </a:r>
            <a:r>
              <a:rPr lang="en-US" dirty="0" err="1">
                <a:latin typeface="CMR9"/>
              </a:rPr>
              <a:t>fm</a:t>
            </a:r>
            <a:r>
              <a:rPr lang="en-US" dirty="0">
                <a:latin typeface="CMR9"/>
              </a:rPr>
              <a:t> for </a:t>
            </a:r>
            <a:r>
              <a:rPr lang="en-US" b="1" dirty="0">
                <a:solidFill>
                  <a:srgbClr val="FF0000"/>
                </a:solidFill>
                <a:latin typeface="CMR9"/>
              </a:rPr>
              <a:t>central </a:t>
            </a:r>
            <a:r>
              <a:rPr lang="en-US" b="1" dirty="0" smtClean="0">
                <a:solidFill>
                  <a:srgbClr val="FF0000"/>
                </a:solidFill>
                <a:latin typeface="CMR9"/>
              </a:rPr>
              <a:t>collision</a:t>
            </a:r>
            <a:r>
              <a:rPr lang="en-US" dirty="0">
                <a:latin typeface="CMR9"/>
              </a:rPr>
              <a:t>. </a:t>
            </a:r>
            <a:r>
              <a:rPr lang="en-US" dirty="0" smtClean="0">
                <a:latin typeface="CMR9"/>
              </a:rPr>
              <a:t>Different </a:t>
            </a:r>
            <a:r>
              <a:rPr lang="en-US" dirty="0">
                <a:latin typeface="CMR9"/>
              </a:rPr>
              <a:t>plots show the power spectrum for the cases </a:t>
            </a:r>
            <a:r>
              <a:rPr lang="en-US" dirty="0" smtClean="0">
                <a:latin typeface="CMR9"/>
              </a:rPr>
              <a:t>of no </a:t>
            </a:r>
            <a:r>
              <a:rPr lang="en-US" dirty="0">
                <a:latin typeface="CMR9"/>
              </a:rPr>
              <a:t>vortex, single vortex, a V-V pair, and a V-AV pair. </a:t>
            </a:r>
            <a:endParaRPr lang="en-US" dirty="0" smtClean="0">
              <a:latin typeface="CMR9"/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CMR9"/>
              </a:rPr>
              <a:t>Recall: for central collisions we expect very small elliptic flow</a:t>
            </a:r>
            <a:endParaRPr lang="en-US" dirty="0" smtClean="0">
              <a:latin typeface="CMR9"/>
            </a:endParaRPr>
          </a:p>
          <a:p>
            <a:pPr algn="l"/>
            <a:endParaRPr lang="en-US" dirty="0">
              <a:latin typeface="CMR9"/>
            </a:endParaRPr>
          </a:p>
          <a:p>
            <a:pPr algn="l"/>
            <a:r>
              <a:rPr lang="en-US" dirty="0" smtClean="0">
                <a:latin typeface="CMR9"/>
              </a:rPr>
              <a:t>Inset shows </a:t>
            </a:r>
            <a:r>
              <a:rPr lang="en-US" dirty="0">
                <a:latin typeface="CMR9"/>
              </a:rPr>
              <a:t>dependence of elliptic </a:t>
            </a:r>
            <a:r>
              <a:rPr lang="en-US" dirty="0" smtClean="0">
                <a:latin typeface="CMR9"/>
              </a:rPr>
              <a:t>flow </a:t>
            </a:r>
            <a:r>
              <a:rPr lang="en-US" dirty="0">
                <a:latin typeface="CMR9"/>
              </a:rPr>
              <a:t>at </a:t>
            </a:r>
            <a:r>
              <a:rPr lang="en-US" dirty="0" smtClean="0">
                <a:latin typeface="CMR9"/>
              </a:rPr>
              <a:t>different </a:t>
            </a:r>
            <a:r>
              <a:rPr lang="en-US" dirty="0">
                <a:latin typeface="CMR9"/>
              </a:rPr>
              <a:t>times on the </a:t>
            </a:r>
            <a:r>
              <a:rPr lang="en-US" dirty="0" smtClean="0">
                <a:latin typeface="CMR9"/>
              </a:rPr>
              <a:t>superfluid </a:t>
            </a:r>
            <a:r>
              <a:rPr lang="en-US" dirty="0">
                <a:latin typeface="CMR9"/>
              </a:rPr>
              <a:t>fraction for the V-AV case showing </a:t>
            </a:r>
            <a:r>
              <a:rPr lang="en-US" dirty="0">
                <a:solidFill>
                  <a:srgbClr val="FF0000"/>
                </a:solidFill>
                <a:latin typeface="CMR9"/>
              </a:rPr>
              <a:t>very large </a:t>
            </a:r>
            <a:r>
              <a:rPr lang="en-US" dirty="0" smtClean="0">
                <a:solidFill>
                  <a:srgbClr val="FF0000"/>
                </a:solidFill>
                <a:latin typeface="CMR9"/>
              </a:rPr>
              <a:t>initial elliptic flow</a:t>
            </a:r>
            <a:r>
              <a:rPr lang="en-US" dirty="0">
                <a:latin typeface="CMR9"/>
              </a:rPr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59" y="96297"/>
            <a:ext cx="6349416" cy="43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627" y="5244270"/>
            <a:ext cx="7242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MR9"/>
              </a:rPr>
              <a:t>Time evolution of the power spectrum for the case</a:t>
            </a:r>
          </a:p>
          <a:p>
            <a:pPr algn="l"/>
            <a:r>
              <a:rPr lang="en-US" dirty="0">
                <a:latin typeface="CMR9"/>
              </a:rPr>
              <a:t>with a V-V pair showing the </a:t>
            </a:r>
            <a:r>
              <a:rPr lang="en-US" dirty="0" smtClean="0">
                <a:latin typeface="CMR9"/>
              </a:rPr>
              <a:t>difference </a:t>
            </a:r>
            <a:r>
              <a:rPr lang="en-US" dirty="0">
                <a:latin typeface="CMR9"/>
              </a:rPr>
              <a:t>in the power for even</a:t>
            </a:r>
          </a:p>
          <a:p>
            <a:pPr algn="l"/>
            <a:r>
              <a:rPr lang="en-US" dirty="0">
                <a:latin typeface="CMR9"/>
              </a:rPr>
              <a:t>and odd Fourier </a:t>
            </a:r>
            <a:r>
              <a:rPr lang="en-US" dirty="0" smtClean="0">
                <a:latin typeface="CMR9"/>
              </a:rPr>
              <a:t>coefficients </a:t>
            </a:r>
            <a:r>
              <a:rPr lang="en-US" dirty="0">
                <a:latin typeface="CMR9"/>
              </a:rPr>
              <a:t>for early times</a:t>
            </a:r>
            <a:r>
              <a:rPr lang="en-US" dirty="0" smtClean="0">
                <a:latin typeface="CMR9"/>
              </a:rPr>
              <a:t>. Could be probed by thermal photon elliptic flow, or peripheral collisions.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14" y="213650"/>
            <a:ext cx="7017128" cy="49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276" y="4238324"/>
            <a:ext cx="8349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MR9"/>
              </a:rPr>
              <a:t>Plot of </a:t>
            </a:r>
            <a:r>
              <a:rPr lang="en-US" dirty="0" smtClean="0">
                <a:latin typeface="CMMI9"/>
              </a:rPr>
              <a:t>v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sz="800" dirty="0" smtClean="0">
                <a:latin typeface="CMR6"/>
              </a:rPr>
              <a:t>  </a:t>
            </a:r>
            <a:r>
              <a:rPr lang="en-US" dirty="0" smtClean="0">
                <a:latin typeface="CMR9"/>
              </a:rPr>
              <a:t>and </a:t>
            </a:r>
            <a:r>
              <a:rPr lang="en-US" dirty="0" smtClean="0">
                <a:latin typeface="CMMI9"/>
              </a:rPr>
              <a:t>v</a:t>
            </a:r>
            <a:r>
              <a:rPr lang="en-US" baseline="-25000" dirty="0">
                <a:latin typeface="+mn-lt"/>
              </a:rPr>
              <a:t>4</a:t>
            </a:r>
            <a:r>
              <a:rPr lang="en-US" sz="800" dirty="0" smtClean="0">
                <a:latin typeface="CMR6"/>
              </a:rPr>
              <a:t> </a:t>
            </a:r>
            <a:r>
              <a:rPr lang="en-US" dirty="0">
                <a:latin typeface="CMR9"/>
              </a:rPr>
              <a:t>for non-central collisions for a </a:t>
            </a:r>
            <a:r>
              <a:rPr lang="en-US" dirty="0" smtClean="0">
                <a:latin typeface="CMR9"/>
              </a:rPr>
              <a:t>Vortex-Anti-vortex </a:t>
            </a:r>
            <a:r>
              <a:rPr lang="en-US" dirty="0">
                <a:latin typeface="CMR9"/>
              </a:rPr>
              <a:t>pair along z axis, and a single vortex along the x </a:t>
            </a:r>
            <a:r>
              <a:rPr lang="en-US" dirty="0" smtClean="0">
                <a:latin typeface="CMR9"/>
              </a:rPr>
              <a:t>axis, showing </a:t>
            </a:r>
            <a:r>
              <a:rPr lang="en-US" dirty="0">
                <a:latin typeface="CMR9"/>
              </a:rPr>
              <a:t>negative elliptic </a:t>
            </a:r>
            <a:r>
              <a:rPr lang="en-US" dirty="0" smtClean="0">
                <a:latin typeface="CMR9"/>
              </a:rPr>
              <a:t>flow </a:t>
            </a:r>
            <a:r>
              <a:rPr lang="en-US" dirty="0">
                <a:latin typeface="CMR9"/>
              </a:rPr>
              <a:t>at initial stages as well as </a:t>
            </a:r>
            <a:r>
              <a:rPr lang="en-US" dirty="0" smtClean="0">
                <a:latin typeface="CMR9"/>
              </a:rPr>
              <a:t>large (negative</a:t>
            </a:r>
            <a:r>
              <a:rPr lang="en-US" dirty="0">
                <a:latin typeface="CMR9"/>
              </a:rPr>
              <a:t>) values of </a:t>
            </a:r>
            <a:r>
              <a:rPr lang="en-US" dirty="0" smtClean="0">
                <a:latin typeface="CMMI9"/>
              </a:rPr>
              <a:t>v</a:t>
            </a:r>
            <a:r>
              <a:rPr lang="en-US" baseline="-25000" dirty="0" smtClean="0">
                <a:latin typeface="+mn-lt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14" y="47626"/>
            <a:ext cx="5755186" cy="4119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6" y="5610225"/>
            <a:ext cx="866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Conclusions for Part 2:  </a:t>
            </a:r>
            <a:r>
              <a:rPr lang="en-US" dirty="0" smtClean="0">
                <a:solidFill>
                  <a:srgbClr val="000099"/>
                </a:solidFill>
              </a:rPr>
              <a:t>Superfluid vortices can be detected using flow power spectrum: </a:t>
            </a:r>
            <a:r>
              <a:rPr lang="en-US" dirty="0" smtClean="0">
                <a:solidFill>
                  <a:srgbClr val="FF0000"/>
                </a:solidFill>
              </a:rPr>
              <a:t>FAIR and NICA can probe pulsar vortices using very low energy collisions: Focused effort needed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3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60325" y="152400"/>
            <a:ext cx="89312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Part 3: Magnetic field and flow fluctuations: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dirty="0" smtClean="0">
                <a:solidFill>
                  <a:srgbClr val="FF0000"/>
                </a:solidFill>
              </a:rPr>
              <a:t>Effect </a:t>
            </a:r>
            <a:r>
              <a:rPr lang="en-US" dirty="0">
                <a:solidFill>
                  <a:srgbClr val="FF0000"/>
                </a:solidFill>
              </a:rPr>
              <a:t>of Magnetic </a:t>
            </a:r>
            <a:r>
              <a:rPr lang="en-US" dirty="0" smtClean="0">
                <a:solidFill>
                  <a:srgbClr val="FF0000"/>
                </a:solidFill>
              </a:rPr>
              <a:t>Field on plasma waves, hence on flow: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 conducting plasma in the presence of magnetic field will </a:t>
            </a:r>
            <a:r>
              <a:rPr lang="en-US" dirty="0">
                <a:solidFill>
                  <a:srgbClr val="C00000"/>
                </a:solidFill>
              </a:rPr>
              <a:t>evolve according to the equations of </a:t>
            </a:r>
            <a:r>
              <a:rPr lang="en-US" dirty="0" err="1">
                <a:solidFill>
                  <a:srgbClr val="C00000"/>
                </a:solidFill>
              </a:rPr>
              <a:t>magnetohydrodynamics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 presence of magnetic field, there are three types of waves in the plasma in place of ordinary sound waves.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3300"/>
                </a:solidFill>
              </a:rPr>
              <a:t>Fast </a:t>
            </a:r>
            <a:r>
              <a:rPr lang="en-US" dirty="0" err="1">
                <a:solidFill>
                  <a:srgbClr val="003300"/>
                </a:solidFill>
              </a:rPr>
              <a:t>magnetosonic</a:t>
            </a:r>
            <a:r>
              <a:rPr lang="en-US" dirty="0">
                <a:solidFill>
                  <a:srgbClr val="003300"/>
                </a:solidFill>
              </a:rPr>
              <a:t> waves: </a:t>
            </a:r>
            <a:r>
              <a:rPr lang="en-US" dirty="0" err="1">
                <a:solidFill>
                  <a:srgbClr val="003300"/>
                </a:solidFill>
              </a:rPr>
              <a:t>Generalised</a:t>
            </a:r>
            <a:r>
              <a:rPr lang="en-US" dirty="0">
                <a:solidFill>
                  <a:srgbClr val="003300"/>
                </a:solidFill>
              </a:rPr>
              <a:t> sound waves with significant contributions from the magnetic pressure.</a:t>
            </a:r>
          </a:p>
          <a:p>
            <a:r>
              <a:rPr lang="en-US" dirty="0">
                <a:solidFill>
                  <a:srgbClr val="003300"/>
                </a:solidFill>
              </a:rPr>
              <a:t>Their velocity is given by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-25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~c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+ v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sin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l-GR" dirty="0">
                <a:solidFill>
                  <a:srgbClr val="C00000"/>
                </a:solidFill>
              </a:rPr>
              <a:t>θ</a:t>
            </a:r>
            <a:r>
              <a:rPr lang="en-US" dirty="0">
                <a:solidFill>
                  <a:srgbClr val="003300"/>
                </a:solidFill>
              </a:rPr>
              <a:t> where </a:t>
            </a:r>
            <a:r>
              <a:rPr lang="el-GR" dirty="0">
                <a:solidFill>
                  <a:srgbClr val="003300"/>
                </a:solidFill>
              </a:rPr>
              <a:t>θ</a:t>
            </a:r>
            <a:r>
              <a:rPr lang="en-US" dirty="0">
                <a:solidFill>
                  <a:srgbClr val="003300"/>
                </a:solidFill>
              </a:rPr>
              <a:t> is the angle between the magnetic field B</a:t>
            </a:r>
            <a:r>
              <a:rPr lang="en-US" baseline="-25000" dirty="0">
                <a:solidFill>
                  <a:srgbClr val="003300"/>
                </a:solidFill>
              </a:rPr>
              <a:t>0</a:t>
            </a:r>
            <a:r>
              <a:rPr lang="en-US" dirty="0">
                <a:solidFill>
                  <a:srgbClr val="003300"/>
                </a:solidFill>
              </a:rPr>
              <a:t> and the wave vector and  the Alfven velocity </a:t>
            </a:r>
            <a:r>
              <a:rPr lang="en-US" dirty="0" err="1">
                <a:solidFill>
                  <a:srgbClr val="003300"/>
                </a:solidFill>
              </a:rPr>
              <a:t>v</a:t>
            </a:r>
            <a:r>
              <a:rPr lang="en-US" baseline="-25000" dirty="0" err="1">
                <a:solidFill>
                  <a:srgbClr val="003300"/>
                </a:solidFill>
              </a:rPr>
              <a:t>A</a:t>
            </a:r>
            <a:r>
              <a:rPr lang="en-US" dirty="0">
                <a:solidFill>
                  <a:srgbClr val="003300"/>
                </a:solidFill>
              </a:rPr>
              <a:t>=B</a:t>
            </a:r>
            <a:r>
              <a:rPr lang="en-US" baseline="-25000" dirty="0">
                <a:solidFill>
                  <a:srgbClr val="003300"/>
                </a:solidFill>
              </a:rPr>
              <a:t>0</a:t>
            </a:r>
            <a:r>
              <a:rPr lang="en-US" dirty="0">
                <a:solidFill>
                  <a:srgbClr val="003300"/>
                </a:solidFill>
              </a:rPr>
              <a:t>/√4</a:t>
            </a:r>
            <a:r>
              <a:rPr lang="el-GR" dirty="0">
                <a:solidFill>
                  <a:srgbClr val="003300"/>
                </a:solidFill>
              </a:rPr>
              <a:t>πρ</a:t>
            </a:r>
            <a:endParaRPr lang="en-US" dirty="0">
              <a:solidFill>
                <a:srgbClr val="00330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Slow </a:t>
            </a:r>
            <a:r>
              <a:rPr lang="en-US" dirty="0" err="1">
                <a:solidFill>
                  <a:srgbClr val="002060"/>
                </a:solidFill>
              </a:rPr>
              <a:t>magnetoacoustic</a:t>
            </a:r>
            <a:r>
              <a:rPr lang="en-US" dirty="0">
                <a:solidFill>
                  <a:srgbClr val="002060"/>
                </a:solidFill>
              </a:rPr>
              <a:t> waves: Sound waves with strong magnetic guidance. c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baseline="-25000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=v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baseline="-25000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cos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l-GR" dirty="0">
                <a:solidFill>
                  <a:srgbClr val="002060"/>
                </a:solidFill>
              </a:rPr>
              <a:t>θ</a:t>
            </a:r>
            <a:r>
              <a:rPr lang="en-US" dirty="0">
                <a:solidFill>
                  <a:srgbClr val="00330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Alfven waves: Propagation of magnetic field perturbations.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243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809272"/>
            <a:ext cx="7478482" cy="4781181"/>
          </a:xfrm>
          <a:prstGeom prst="rect">
            <a:avLst/>
          </a:prstGeom>
          <a:blipFill rotWithShape="1">
            <a:blip r:embed="rId2" cstate="print"/>
            <a:stretch>
              <a:fillRect l="-896" t="-6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Symbol" pitchFamily="18" charset="2"/>
              </a:rPr>
              <a:t> 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177800" y="5381625"/>
            <a:ext cx="8396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Note: Direction of group velocity depends on the coefficient of t</a:t>
            </a:r>
          </a:p>
          <a:p>
            <a:r>
              <a:rPr lang="en-US" dirty="0"/>
              <a:t>above, which depends on local pressure (for a given B).</a:t>
            </a:r>
          </a:p>
          <a:p>
            <a:r>
              <a:rPr lang="en-US" dirty="0"/>
              <a:t>Thus: with pressure variations, direction keeps changing, </a:t>
            </a:r>
          </a:p>
          <a:p>
            <a:r>
              <a:rPr lang="en-US" b="1" dirty="0">
                <a:solidFill>
                  <a:srgbClr val="FF0000"/>
                </a:solidFill>
              </a:rPr>
              <a:t>Thus: Complex flow pattern even with radial expansion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8713" y="2286000"/>
            <a:ext cx="2097087" cy="2424113"/>
            <a:chOff x="2195513" y="3213100"/>
            <a:chExt cx="2603500" cy="3084515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195513" y="3500439"/>
              <a:ext cx="2268537" cy="2797176"/>
              <a:chOff x="5148064" y="3152656"/>
              <a:chExt cx="2268252" cy="2796624"/>
            </a:xfrm>
          </p:grpSpPr>
          <p:sp>
            <p:nvSpPr>
              <p:cNvPr id="12" name="Oval 2"/>
              <p:cNvSpPr/>
              <p:nvPr/>
            </p:nvSpPr>
            <p:spPr>
              <a:xfrm>
                <a:off x="5148064" y="3499523"/>
                <a:ext cx="1655311" cy="2449757"/>
              </a:xfrm>
              <a:prstGeom prst="ellipse">
                <a:avLst/>
              </a:prstGeom>
              <a:solidFill>
                <a:srgbClr val="FD780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CC6600"/>
                  </a:solidFill>
                </a:endParaRPr>
              </a:p>
            </p:txBody>
          </p: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5976635" y="3152656"/>
                <a:ext cx="1439681" cy="2099848"/>
                <a:chOff x="7092759" y="2697569"/>
                <a:chExt cx="1439681" cy="2099848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091844" y="2697068"/>
                  <a:ext cx="0" cy="1439965"/>
                </a:xfrm>
                <a:prstGeom prst="straightConnector1">
                  <a:avLst/>
                </a:prstGeom>
                <a:ln w="38100">
                  <a:solidFill>
                    <a:srgbClr val="3366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22"/>
                <p:cNvGrpSpPr>
                  <a:grpSpLocks/>
                </p:cNvGrpSpPr>
                <p:nvPr/>
              </p:nvGrpSpPr>
              <p:grpSpPr bwMode="auto">
                <a:xfrm>
                  <a:off x="7092759" y="2997547"/>
                  <a:ext cx="1439681" cy="1799870"/>
                  <a:chOff x="7092759" y="2997547"/>
                  <a:chExt cx="1439681" cy="1799870"/>
                </a:xfrm>
              </p:grpSpPr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7091844" y="4139052"/>
                    <a:ext cx="144051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7091844" y="2997987"/>
                    <a:ext cx="577388" cy="114106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7091844" y="2997987"/>
                    <a:ext cx="1296660" cy="114106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7091844" y="4139052"/>
                    <a:ext cx="1152805" cy="65838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4039" name="TextBox 25"/>
            <p:cNvSpPr txBox="1">
              <a:spLocks noChangeArrowheads="1"/>
            </p:cNvSpPr>
            <p:nvPr/>
          </p:nvSpPr>
          <p:spPr bwMode="auto">
            <a:xfrm>
              <a:off x="2484438" y="3213100"/>
              <a:ext cx="358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556179" y="3213100"/>
              <a:ext cx="2148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1" name="TextBox 28"/>
            <p:cNvSpPr txBox="1">
              <a:spLocks noChangeArrowheads="1"/>
            </p:cNvSpPr>
            <p:nvPr/>
          </p:nvSpPr>
          <p:spPr bwMode="auto">
            <a:xfrm>
              <a:off x="3527425" y="3371160"/>
              <a:ext cx="183675" cy="50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n</a:t>
              </a:r>
            </a:p>
          </p:txBody>
        </p:sp>
        <p:sp>
          <p:nvSpPr>
            <p:cNvPr id="44042" name="TextBox 30"/>
            <p:cNvSpPr txBox="1">
              <a:spLocks noChangeArrowheads="1"/>
            </p:cNvSpPr>
            <p:nvPr/>
          </p:nvSpPr>
          <p:spPr bwMode="auto">
            <a:xfrm>
              <a:off x="4464050" y="4741863"/>
              <a:ext cx="334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4043" name="TextBox 21503"/>
            <p:cNvSpPr txBox="1">
              <a:spLocks noChangeArrowheads="1"/>
            </p:cNvSpPr>
            <p:nvPr/>
          </p:nvSpPr>
          <p:spPr bwMode="auto">
            <a:xfrm>
              <a:off x="4175125" y="5600700"/>
              <a:ext cx="288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t</a:t>
              </a:r>
            </a:p>
          </p:txBody>
        </p:sp>
      </p:grpSp>
      <p:sp>
        <p:nvSpPr>
          <p:cNvPr id="44037" name="TextBox 29"/>
          <p:cNvSpPr txBox="1">
            <a:spLocks noChangeArrowheads="1"/>
          </p:cNvSpPr>
          <p:nvPr/>
        </p:nvSpPr>
        <p:spPr bwMode="auto">
          <a:xfrm>
            <a:off x="7939088" y="2720975"/>
            <a:ext cx="90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</a:t>
            </a:r>
            <a:r>
              <a:rPr lang="en-US" baseline="-25000"/>
              <a:t>gr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6883400" y="3003550"/>
            <a:ext cx="254000" cy="133350"/>
          </a:xfrm>
          <a:custGeom>
            <a:avLst/>
            <a:gdLst>
              <a:gd name="connsiteX0" fmla="*/ 0 w 254000"/>
              <a:gd name="connsiteY0" fmla="*/ 19050 h 133350"/>
              <a:gd name="connsiteX1" fmla="*/ 127000 w 254000"/>
              <a:gd name="connsiteY1" fmla="*/ 19050 h 133350"/>
              <a:gd name="connsiteX2" fmla="*/ 254000 w 2540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33350">
                <a:moveTo>
                  <a:pt x="0" y="19050"/>
                </a:moveTo>
                <a:cubicBezTo>
                  <a:pt x="42333" y="9525"/>
                  <a:pt x="84667" y="0"/>
                  <a:pt x="127000" y="19050"/>
                </a:cubicBezTo>
                <a:cubicBezTo>
                  <a:pt x="169333" y="38100"/>
                  <a:pt x="211666" y="85725"/>
                  <a:pt x="254000" y="133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6907" y="29845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8287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52400" y="635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Our earlier work:</a:t>
            </a:r>
          </a:p>
          <a:p>
            <a:pPr algn="l" eaLnBrk="1" hangingPunct="1">
              <a:defRPr/>
            </a:pPr>
            <a:endParaRPr lang="en-US" sz="1600" dirty="0" smtClean="0">
              <a:solidFill>
                <a:srgbClr val="000099"/>
              </a:solidFill>
            </a:endParaRPr>
          </a:p>
          <a:p>
            <a:pPr algn="l" eaLnBrk="1" hangingPunct="1">
              <a:defRPr/>
            </a:pP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 algn="l"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The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effect of magnetic field on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002060"/>
                </a:solidFill>
                <a:latin typeface="+mj-lt"/>
              </a:rPr>
              <a:t>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was modeled as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follows:</a:t>
            </a:r>
          </a:p>
          <a:p>
            <a:pPr algn="l" eaLnBrk="1" hangingPunct="1">
              <a:defRPr/>
            </a:pPr>
            <a:r>
              <a:rPr lang="en-US" dirty="0"/>
              <a:t>(For elliptic flow we know that</a:t>
            </a:r>
            <a:r>
              <a:rPr lang="en-US" dirty="0">
                <a:solidFill>
                  <a:srgbClr val="3366FF"/>
                </a:solidFill>
              </a:rPr>
              <a:t>  v</a:t>
            </a:r>
            <a:r>
              <a:rPr lang="en-US" baseline="-25000" dirty="0">
                <a:solidFill>
                  <a:srgbClr val="3366FF"/>
                </a:solidFill>
              </a:rPr>
              <a:t>2</a:t>
            </a:r>
            <a:r>
              <a:rPr lang="en-US" dirty="0"/>
              <a:t> /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/>
              <a:t>     </a:t>
            </a:r>
            <a:r>
              <a:rPr lang="en-US" sz="2400" dirty="0" err="1" smtClean="0">
                <a:solidFill>
                  <a:srgbClr val="3366FF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3366FF"/>
                </a:solidFill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</a:rPr>
              <a:t>)</a:t>
            </a:r>
            <a:endParaRPr lang="en-US" sz="2400" dirty="0"/>
          </a:p>
          <a:p>
            <a:pPr algn="l" eaLnBrk="1" hangingPunct="1"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algn="l" eaLnBrk="1" hangingPunct="1"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Generate initial density fluctuations from HIJING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+mj-lt"/>
              </a:rPr>
              <a:t>Calculate F</a:t>
            </a:r>
            <a:r>
              <a:rPr lang="en-US" baseline="-25000" dirty="0">
                <a:solidFill>
                  <a:srgbClr val="002060"/>
                </a:solidFill>
                <a:latin typeface="+mj-lt"/>
              </a:rPr>
              <a:t>n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(the Fourier coefficients of spatial anisotropy)</a:t>
            </a:r>
          </a:p>
          <a:p>
            <a:pPr algn="l" eaLnBrk="1" hangingPunct="1">
              <a:defRPr/>
            </a:pPr>
            <a:r>
              <a:rPr lang="en-US" dirty="0" err="1">
                <a:solidFill>
                  <a:srgbClr val="3366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3366FF"/>
                </a:solidFill>
                <a:latin typeface="+mj-lt"/>
              </a:rPr>
              <a:t>n</a:t>
            </a:r>
            <a:r>
              <a:rPr lang="en-US" baseline="-25000" dirty="0">
                <a:solidFill>
                  <a:srgbClr val="3366FF"/>
                </a:solidFill>
                <a:latin typeface="+mj-lt"/>
              </a:rPr>
              <a:t> </a:t>
            </a:r>
            <a:r>
              <a:rPr lang="en-US" dirty="0">
                <a:solidFill>
                  <a:srgbClr val="3366FF"/>
                </a:solidFill>
                <a:latin typeface="+mj-lt"/>
              </a:rPr>
              <a:t> is calculated from F</a:t>
            </a:r>
            <a:r>
              <a:rPr lang="en-US" baseline="-25000" dirty="0">
                <a:solidFill>
                  <a:srgbClr val="3366FF"/>
                </a:solidFill>
                <a:latin typeface="+mj-lt"/>
              </a:rPr>
              <a:t>n</a:t>
            </a:r>
            <a:r>
              <a:rPr lang="en-US" dirty="0">
                <a:solidFill>
                  <a:srgbClr val="3366FF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+mj-lt"/>
              </a:rPr>
              <a:t>, now as proportional </a:t>
            </a:r>
            <a:r>
              <a:rPr lang="en-US" dirty="0">
                <a:solidFill>
                  <a:srgbClr val="3366FF"/>
                </a:solidFill>
                <a:latin typeface="+mj-lt"/>
              </a:rPr>
              <a:t>to group velocity which in turn is a function of the </a:t>
            </a:r>
            <a:r>
              <a:rPr lang="en-US" dirty="0" err="1">
                <a:solidFill>
                  <a:srgbClr val="3366FF"/>
                </a:solidFill>
                <a:latin typeface="+mj-lt"/>
              </a:rPr>
              <a:t>azimuthal</a:t>
            </a:r>
            <a:r>
              <a:rPr lang="en-US" dirty="0">
                <a:solidFill>
                  <a:srgbClr val="3366FF"/>
                </a:solidFill>
                <a:latin typeface="+mj-lt"/>
              </a:rPr>
              <a:t>  angle.</a:t>
            </a:r>
          </a:p>
          <a:p>
            <a:pPr algn="l" eaLnBrk="1" hangingPunct="1"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059" name="TextBox 29"/>
          <p:cNvSpPr txBox="1">
            <a:spLocks noChangeArrowheads="1"/>
          </p:cNvSpPr>
          <p:nvPr/>
        </p:nvSpPr>
        <p:spPr bwMode="auto">
          <a:xfrm>
            <a:off x="2820988" y="4092575"/>
            <a:ext cx="90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/>
              <a:t>v</a:t>
            </a:r>
            <a:r>
              <a:rPr lang="en-US" baseline="-25000" dirty="0" err="1"/>
              <a:t>gr</a:t>
            </a:r>
            <a:endParaRPr lang="en-US" baseline="-250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54113" y="3390900"/>
            <a:ext cx="2603500" cy="3084513"/>
            <a:chOff x="2195513" y="3213100"/>
            <a:chExt cx="2603500" cy="3084513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195513" y="3500438"/>
              <a:ext cx="2268537" cy="2797175"/>
              <a:chOff x="5148064" y="3152656"/>
              <a:chExt cx="2268252" cy="2796624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148064" y="3500250"/>
                <a:ext cx="1655554" cy="2449030"/>
              </a:xfrm>
              <a:prstGeom prst="ellipse">
                <a:avLst/>
              </a:prstGeom>
              <a:solidFill>
                <a:srgbClr val="FD780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CC6600"/>
                  </a:solidFill>
                </a:endParaRPr>
              </a:p>
            </p:txBody>
          </p: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5976156" y="3152656"/>
                <a:ext cx="1440160" cy="2099583"/>
                <a:chOff x="7092280" y="2697569"/>
                <a:chExt cx="1440160" cy="2099583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092759" y="2697569"/>
                  <a:ext cx="0" cy="1439578"/>
                </a:xfrm>
                <a:prstGeom prst="straightConnector1">
                  <a:avLst/>
                </a:prstGeom>
                <a:ln w="38100">
                  <a:solidFill>
                    <a:srgbClr val="3366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22"/>
                <p:cNvGrpSpPr>
                  <a:grpSpLocks/>
                </p:cNvGrpSpPr>
                <p:nvPr/>
              </p:nvGrpSpPr>
              <p:grpSpPr bwMode="auto">
                <a:xfrm>
                  <a:off x="7092280" y="2996952"/>
                  <a:ext cx="1440160" cy="1800200"/>
                  <a:chOff x="7092280" y="2996952"/>
                  <a:chExt cx="1440160" cy="1800200"/>
                </a:xfrm>
              </p:grpSpPr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7092759" y="4138735"/>
                    <a:ext cx="143968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7092759" y="2997547"/>
                    <a:ext cx="576190" cy="11411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flipV="1">
                    <a:off x="7092759" y="2997547"/>
                    <a:ext cx="1295237" cy="11411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7092759" y="4138735"/>
                    <a:ext cx="1152380" cy="658682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063" name="TextBox 25"/>
            <p:cNvSpPr txBox="1">
              <a:spLocks noChangeArrowheads="1"/>
            </p:cNvSpPr>
            <p:nvPr/>
          </p:nvSpPr>
          <p:spPr bwMode="auto">
            <a:xfrm>
              <a:off x="2484438" y="3213100"/>
              <a:ext cx="358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555875" y="3213100"/>
              <a:ext cx="215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5" name="TextBox 28"/>
            <p:cNvSpPr txBox="1">
              <a:spLocks noChangeArrowheads="1"/>
            </p:cNvSpPr>
            <p:nvPr/>
          </p:nvSpPr>
          <p:spPr bwMode="auto">
            <a:xfrm>
              <a:off x="3527425" y="3500438"/>
              <a:ext cx="1444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n</a:t>
              </a:r>
            </a:p>
          </p:txBody>
        </p:sp>
        <p:sp>
          <p:nvSpPr>
            <p:cNvPr id="45066" name="TextBox 30"/>
            <p:cNvSpPr txBox="1">
              <a:spLocks noChangeArrowheads="1"/>
            </p:cNvSpPr>
            <p:nvPr/>
          </p:nvSpPr>
          <p:spPr bwMode="auto">
            <a:xfrm>
              <a:off x="4464050" y="4741863"/>
              <a:ext cx="334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5067" name="TextBox 21503"/>
            <p:cNvSpPr txBox="1">
              <a:spLocks noChangeArrowheads="1"/>
            </p:cNvSpPr>
            <p:nvPr/>
          </p:nvSpPr>
          <p:spPr bwMode="auto">
            <a:xfrm>
              <a:off x="4175125" y="5600700"/>
              <a:ext cx="288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t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27488" y="4254500"/>
            <a:ext cx="3465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+mj-lt"/>
              </a:rPr>
              <a:t>Magnetic field B is taken to be proportional to the impact parameter b, </a:t>
            </a:r>
          </a:p>
          <a:p>
            <a:pPr algn="l">
              <a:defRPr/>
            </a:pPr>
            <a:endParaRPr lang="en-US" dirty="0">
              <a:latin typeface="+mj-lt"/>
            </a:endParaRPr>
          </a:p>
          <a:p>
            <a:pPr algn="l">
              <a:defRPr/>
            </a:pPr>
            <a:r>
              <a:rPr lang="en-US" dirty="0">
                <a:latin typeface="+mj-lt"/>
              </a:rPr>
              <a:t>with maximum value </a:t>
            </a:r>
          </a:p>
          <a:p>
            <a:pPr algn="l">
              <a:defRPr/>
            </a:pPr>
            <a:r>
              <a:rPr lang="en-US" dirty="0">
                <a:latin typeface="+mj-lt"/>
              </a:rPr>
              <a:t>B = </a:t>
            </a:r>
            <a:r>
              <a:rPr lang="en-US" dirty="0">
                <a:solidFill>
                  <a:srgbClr val="000099"/>
                </a:solidFill>
                <a:latin typeface="+mj-lt"/>
              </a:rPr>
              <a:t>10</a:t>
            </a:r>
            <a:r>
              <a:rPr lang="en-US" baseline="30000" dirty="0">
                <a:solidFill>
                  <a:srgbClr val="000099"/>
                </a:solidFill>
              </a:rPr>
              <a:t>15  </a:t>
            </a:r>
            <a:r>
              <a:rPr lang="en-US" dirty="0">
                <a:latin typeface="+mj-lt"/>
              </a:rPr>
              <a:t> Tesla </a:t>
            </a:r>
          </a:p>
          <a:p>
            <a:pPr algn="l">
              <a:defRPr/>
            </a:pPr>
            <a:r>
              <a:rPr lang="en-US" dirty="0">
                <a:latin typeface="+mj-lt"/>
              </a:rPr>
              <a:t>at b = 10 fm.</a:t>
            </a:r>
          </a:p>
        </p:txBody>
      </p:sp>
      <p:graphicFrame>
        <p:nvGraphicFramePr>
          <p:cNvPr id="593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75000"/>
              </p:ext>
            </p:extLst>
          </p:nvPr>
        </p:nvGraphicFramePr>
        <p:xfrm>
          <a:off x="4892675" y="1322388"/>
          <a:ext cx="41662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Equation" r:id="rId3" imgW="152280" imgH="126720" progId="Equation.3">
                  <p:embed/>
                </p:oleObj>
              </mc:Choice>
              <mc:Fallback>
                <p:oleObj name="Equation" r:id="rId3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1322388"/>
                        <a:ext cx="416622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05919" y="328097"/>
            <a:ext cx="6903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R.K.Mohapatra</a:t>
            </a:r>
            <a:r>
              <a:rPr lang="en-US" sz="1800" dirty="0"/>
              <a:t>, P.S. </a:t>
            </a:r>
            <a:r>
              <a:rPr lang="en-US" sz="1800" dirty="0" err="1"/>
              <a:t>Saumia</a:t>
            </a:r>
            <a:r>
              <a:rPr lang="en-US" sz="1800" dirty="0"/>
              <a:t>, AMS, MPLA26, 2477 (2011</a:t>
            </a:r>
            <a:r>
              <a:rPr lang="en-US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661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3"/>
          <p:cNvSpPr>
            <a:spLocks noChangeArrowheads="1"/>
          </p:cNvSpPr>
          <p:nvPr/>
        </p:nvSpPr>
        <p:spPr bwMode="auto">
          <a:xfrm>
            <a:off x="1004888" y="566738"/>
            <a:ext cx="1381125" cy="2130425"/>
          </a:xfrm>
          <a:prstGeom prst="ellipse">
            <a:avLst/>
          </a:prstGeom>
          <a:solidFill>
            <a:srgbClr val="FF0000">
              <a:alpha val="7607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2392363" y="1679575"/>
            <a:ext cx="715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V="1">
            <a:off x="2352675" y="1162050"/>
            <a:ext cx="511175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 flipV="1">
            <a:off x="2165350" y="661988"/>
            <a:ext cx="3937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V="1">
            <a:off x="1676400" y="327025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2325688" y="2073275"/>
            <a:ext cx="5445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2120900" y="2462213"/>
            <a:ext cx="327025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H="1">
            <a:off x="1692275" y="2682875"/>
            <a:ext cx="11113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 flipH="1" flipV="1">
            <a:off x="831850" y="619125"/>
            <a:ext cx="395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 flipH="1" flipV="1">
            <a:off x="527050" y="1108075"/>
            <a:ext cx="522288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H="1">
            <a:off x="371475" y="1698625"/>
            <a:ext cx="62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H="1">
            <a:off x="598488" y="2087563"/>
            <a:ext cx="455612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 flipH="1">
            <a:off x="960438" y="2500313"/>
            <a:ext cx="3159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6" name="Line 17"/>
          <p:cNvSpPr>
            <a:spLocks noChangeShapeType="1"/>
          </p:cNvSpPr>
          <p:nvPr/>
        </p:nvSpPr>
        <p:spPr bwMode="auto">
          <a:xfrm flipV="1">
            <a:off x="1714500" y="1714500"/>
            <a:ext cx="1895475" cy="95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flipV="1">
            <a:off x="1695450" y="114300"/>
            <a:ext cx="9525" cy="16192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3071813" y="1644650"/>
            <a:ext cx="334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1252538" y="139700"/>
            <a:ext cx="334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3781425" y="454025"/>
            <a:ext cx="5030788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Initial particle momentum distribution</a:t>
            </a:r>
          </a:p>
          <a:p>
            <a:pPr algn="l"/>
            <a:r>
              <a:rPr lang="en-US" dirty="0"/>
              <a:t>isotropic :  it develops anisotropy due</a:t>
            </a:r>
          </a:p>
          <a:p>
            <a:pPr algn="l"/>
            <a:r>
              <a:rPr lang="en-US" dirty="0"/>
              <a:t>to larger flow in x direction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This momentum anisotropy is </a:t>
            </a:r>
          </a:p>
          <a:p>
            <a:pPr algn="l"/>
            <a:r>
              <a:rPr lang="en-US" dirty="0"/>
              <a:t>characterized by the 2nd Fourier</a:t>
            </a:r>
          </a:p>
          <a:p>
            <a:pPr algn="l"/>
            <a:r>
              <a:rPr lang="en-US" dirty="0"/>
              <a:t>coefficient  V</a:t>
            </a:r>
            <a:r>
              <a:rPr lang="en-US" baseline="-25000" dirty="0"/>
              <a:t>2</a:t>
            </a:r>
          </a:p>
          <a:p>
            <a:pPr algn="l"/>
            <a:r>
              <a:rPr lang="en-US" baseline="-25000" dirty="0"/>
              <a:t>                    </a:t>
            </a:r>
            <a:endParaRPr lang="en-US" dirty="0"/>
          </a:p>
        </p:txBody>
      </p:sp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5681663" y="2305050"/>
            <a:ext cx="1855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(Elliptic flow)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076" y="3169920"/>
            <a:ext cx="8730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Note: Elliptic flow strong evidence for </a:t>
            </a:r>
            <a:r>
              <a:rPr lang="en-US" sz="1800" dirty="0" err="1" smtClean="0">
                <a:solidFill>
                  <a:srgbClr val="000099"/>
                </a:solidFill>
              </a:rPr>
              <a:t>thermalization</a:t>
            </a:r>
            <a:r>
              <a:rPr lang="en-US" sz="1800" dirty="0" smtClean="0">
                <a:solidFill>
                  <a:srgbClr val="000099"/>
                </a:solidFill>
              </a:rPr>
              <a:t>. No other way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To get anisotropic momentum distribution only from spatial anisotropy.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 Led to very important results: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Strong constraints on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/s  :  values determined to be in range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  <a:latin typeface="+mn-lt"/>
              </a:rPr>
              <a:t>1 -3 times </a:t>
            </a:r>
            <a:r>
              <a:rPr lang="en-US" dirty="0" err="1" smtClean="0">
                <a:solidFill>
                  <a:srgbClr val="000099"/>
                </a:solidFill>
                <a:latin typeface="+mn-lt"/>
              </a:rPr>
              <a:t>AdS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/CFT bound. Lower than any known liquid.</a:t>
            </a:r>
            <a:r>
              <a:rPr lang="en-US" dirty="0"/>
              <a:t>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Long </a:t>
            </a:r>
            <a:r>
              <a:rPr lang="en-US" dirty="0">
                <a:solidFill>
                  <a:srgbClr val="000099"/>
                </a:solidFill>
              </a:rPr>
              <a:t>realized that initial fluctuations affect determination of event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Plane and initial eccentricity.</a:t>
            </a:r>
          </a:p>
          <a:p>
            <a:pPr algn="l"/>
            <a:r>
              <a:rPr lang="en-US" dirty="0"/>
              <a:t>Earlier discussions mostly focused on a couple of Fourier</a:t>
            </a:r>
          </a:p>
          <a:p>
            <a:pPr algn="l"/>
            <a:r>
              <a:rPr lang="en-US" dirty="0"/>
              <a:t>coefficients,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  with n = 2, 4, 6, 8  (Note: no odd harmonics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84151" y="241300"/>
            <a:ext cx="8648700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Magnetic field along Y axis:</a:t>
            </a: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Flow along X axis deforms magnetic field: </a:t>
            </a: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higher Energy cost compared to flow along Y axis</a:t>
            </a:r>
          </a:p>
          <a:p>
            <a:pPr marL="381000" indent="-381000" algn="l"/>
            <a:endParaRPr lang="en-US" dirty="0" smtClean="0">
              <a:solidFill>
                <a:srgbClr val="000099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Equation of state becomes anisotropic: </a:t>
            </a: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Speed of sound larger  along x axis compared to y axis</a:t>
            </a: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Flow from initial spatial anisotropy is proportional to sound speed</a:t>
            </a: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Thus: Flow along X axis becomes larger than along Y axis:</a:t>
            </a: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000099"/>
                </a:solidFill>
              </a:rPr>
              <a:t>This enhances elliptic flow.  </a:t>
            </a:r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endParaRPr lang="en-US" dirty="0">
              <a:solidFill>
                <a:srgbClr val="000099"/>
              </a:solidFill>
            </a:endParaRPr>
          </a:p>
          <a:p>
            <a:pPr marL="381000" indent="-381000" algn="l"/>
            <a:r>
              <a:rPr lang="en-US" b="1" dirty="0">
                <a:solidFill>
                  <a:srgbClr val="FF0000"/>
                </a:solidFill>
              </a:rPr>
              <a:t>   Can this accommodate larger values of viscosity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381000" indent="-381000" algn="l"/>
            <a:endParaRPr lang="en-US" b="1" dirty="0">
              <a:solidFill>
                <a:srgbClr val="FF0000"/>
              </a:solidFill>
            </a:endParaRPr>
          </a:p>
          <a:p>
            <a:pPr marL="381000" indent="-381000" algn="l"/>
            <a:r>
              <a:rPr lang="en-US" dirty="0" smtClean="0">
                <a:solidFill>
                  <a:srgbClr val="FF0000"/>
                </a:solidFill>
              </a:rPr>
              <a:t>Note:  If magnetic field points along X axis?</a:t>
            </a:r>
          </a:p>
          <a:p>
            <a:pPr marL="381000" indent="-381000" algn="l"/>
            <a:r>
              <a:rPr lang="en-US" dirty="0" smtClean="0">
                <a:solidFill>
                  <a:srgbClr val="FF0000"/>
                </a:solidFill>
              </a:rPr>
              <a:t>This should suppress elliptic flow.</a:t>
            </a:r>
          </a:p>
          <a:p>
            <a:pPr marL="381000" indent="-381000" algn="l"/>
            <a:r>
              <a:rPr lang="en-US" dirty="0" smtClean="0">
                <a:solidFill>
                  <a:srgbClr val="FF0000"/>
                </a:solidFill>
              </a:rPr>
              <a:t>We confirmed this using </a:t>
            </a:r>
            <a:r>
              <a:rPr lang="en-US" dirty="0" err="1" smtClean="0">
                <a:solidFill>
                  <a:srgbClr val="FF0000"/>
                </a:solidFill>
              </a:rPr>
              <a:t>magnetohydrodynamics</a:t>
            </a:r>
            <a:r>
              <a:rPr lang="en-US" dirty="0" smtClean="0">
                <a:solidFill>
                  <a:srgbClr val="FF0000"/>
                </a:solidFill>
              </a:rPr>
              <a:t> simulations</a:t>
            </a:r>
          </a:p>
          <a:p>
            <a:pPr marL="381000" indent="-381000" algn="l"/>
            <a:r>
              <a:rPr lang="en-US" dirty="0" smtClean="0">
                <a:solidFill>
                  <a:srgbClr val="FF0000"/>
                </a:solidFill>
              </a:rPr>
              <a:t>Possible to achieve using deformed nucleus (U on U)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fig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952787"/>
            <a:ext cx="59436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404813" y="168562"/>
            <a:ext cx="8396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Enhancement of </a:t>
            </a:r>
            <a:r>
              <a:rPr lang="en-US" dirty="0"/>
              <a:t>elliptic flow v</a:t>
            </a:r>
            <a:r>
              <a:rPr lang="en-US" baseline="-25000" dirty="0"/>
              <a:t>2</a:t>
            </a:r>
            <a:r>
              <a:rPr lang="en-US" dirty="0"/>
              <a:t> with magnetic </a:t>
            </a:r>
            <a:r>
              <a:rPr lang="en-US" dirty="0" smtClean="0"/>
              <a:t>field (up to 30 %)</a:t>
            </a:r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675064" y="5028043"/>
            <a:ext cx="529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fm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1272494" y="545088"/>
            <a:ext cx="6903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R.K.Mohapatra</a:t>
            </a:r>
            <a:r>
              <a:rPr lang="en-US" sz="1800" dirty="0"/>
              <a:t>, P.S. </a:t>
            </a:r>
            <a:r>
              <a:rPr lang="en-US" sz="1800" dirty="0" err="1"/>
              <a:t>Saumia</a:t>
            </a:r>
            <a:r>
              <a:rPr lang="en-US" sz="1800" dirty="0"/>
              <a:t>, AMS, MPLA26, 2477 (2011</a:t>
            </a:r>
            <a:r>
              <a:rPr lang="en-US" sz="1800" dirty="0" smtClean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982" y="6045038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Subsequent analysis by </a:t>
            </a:r>
            <a:r>
              <a:rPr lang="en-US" dirty="0" err="1" smtClean="0"/>
              <a:t>Tuchin</a:t>
            </a:r>
            <a:r>
              <a:rPr lang="en-US" dirty="0" smtClean="0"/>
              <a:t>:  Results in agreement with this</a:t>
            </a:r>
          </a:p>
          <a:p>
            <a:r>
              <a:rPr lang="en-US" dirty="0" smtClean="0"/>
              <a:t>K. </a:t>
            </a:r>
            <a:r>
              <a:rPr lang="en-US" dirty="0" err="1" smtClean="0"/>
              <a:t>Tuchin</a:t>
            </a:r>
            <a:r>
              <a:rPr lang="en-US" dirty="0" smtClean="0"/>
              <a:t>, </a:t>
            </a:r>
            <a:r>
              <a:rPr lang="en-US" dirty="0" err="1" smtClean="0"/>
              <a:t>J.Phys</a:t>
            </a:r>
            <a:r>
              <a:rPr lang="en-US" dirty="0" smtClean="0"/>
              <a:t>. G 39, 025010 (2012)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397" y="4482501"/>
            <a:ext cx="23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 ~ 0.5 b m</a:t>
            </a:r>
            <a:r>
              <a:rPr lang="en-US" sz="1800" baseline="-25000" dirty="0" smtClean="0">
                <a:latin typeface="Symbol" panose="05050102010706020507" pitchFamily="18" charset="2"/>
              </a:rPr>
              <a:t>p</a:t>
            </a:r>
            <a:r>
              <a:rPr lang="en-US" sz="1800" baseline="30000" dirty="0" smtClean="0">
                <a:latin typeface="Symbol" panose="05050102010706020507" pitchFamily="18" charset="2"/>
              </a:rPr>
              <a:t>2</a:t>
            </a:r>
            <a:r>
              <a:rPr lang="en-US" sz="1800" baseline="-25000" dirty="0" smtClean="0">
                <a:latin typeface="Symbol" panose="05050102010706020507" pitchFamily="18" charset="2"/>
              </a:rPr>
              <a:t> </a:t>
            </a:r>
            <a:endParaRPr lang="en-US" sz="1800" baseline="-250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329" y="5285914"/>
            <a:ext cx="583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B/m</a:t>
            </a:r>
            <a:r>
              <a:rPr lang="en-US" sz="1400" baseline="-25000" dirty="0" smtClean="0">
                <a:latin typeface="Symbol" panose="05050102010706020507" pitchFamily="18" charset="2"/>
              </a:rPr>
              <a:t>p</a:t>
            </a:r>
            <a:r>
              <a:rPr lang="en-US" sz="1400" baseline="30000" dirty="0" smtClean="0">
                <a:latin typeface="Symbol" panose="05050102010706020507" pitchFamily="18" charset="2"/>
              </a:rPr>
              <a:t>2   </a:t>
            </a:r>
            <a:r>
              <a:rPr lang="en-US" sz="1400" dirty="0" smtClean="0">
                <a:latin typeface="Symbol" panose="05050102010706020507" pitchFamily="18" charset="2"/>
              </a:rPr>
              <a:t> =  1          1.5          2          2.5          3          3.5         4           4.5        5</a:t>
            </a:r>
            <a:r>
              <a:rPr lang="en-US" sz="1400" baseline="30000" dirty="0" smtClean="0">
                <a:latin typeface="Symbol" panose="05050102010706020507" pitchFamily="18" charset="2"/>
              </a:rPr>
              <a:t> </a:t>
            </a:r>
            <a:r>
              <a:rPr lang="en-US" sz="1400" baseline="-25000" dirty="0" smtClean="0">
                <a:latin typeface="Symbol" panose="05050102010706020507" pitchFamily="18" charset="2"/>
              </a:rPr>
              <a:t>   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819150" y="266700"/>
            <a:ext cx="7354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Relativistic Magneto-Hydrodynamics Simulations:</a:t>
            </a:r>
          </a:p>
          <a:p>
            <a:pPr algn="l"/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(Arpan Das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Shreyansh</a:t>
            </a:r>
            <a:r>
              <a:rPr lang="en-US" sz="1800" dirty="0" smtClean="0">
                <a:solidFill>
                  <a:srgbClr val="002060"/>
                </a:solidFill>
              </a:rPr>
              <a:t> Dave,  </a:t>
            </a:r>
            <a:r>
              <a:rPr lang="en-US" sz="1800" dirty="0" err="1" smtClean="0">
                <a:solidFill>
                  <a:srgbClr val="002060"/>
                </a:solidFill>
              </a:rPr>
              <a:t>Saumia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Pandiat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>
                <a:solidFill>
                  <a:srgbClr val="002060"/>
                </a:solidFill>
              </a:rPr>
              <a:t>AMS)</a:t>
            </a:r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15352" y="928687"/>
            <a:ext cx="8738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Equations of relativistic MHD</a:t>
            </a:r>
            <a:r>
              <a:rPr lang="en-US" dirty="0" smtClean="0"/>
              <a:t>:  (follow formalism from: </a:t>
            </a:r>
            <a:r>
              <a:rPr lang="en-US" dirty="0" err="1" smtClean="0"/>
              <a:t>Mignone</a:t>
            </a:r>
            <a:r>
              <a:rPr lang="en-US" dirty="0" smtClean="0"/>
              <a:t> and Bodo,  Mon. Not. R. Astron. Soc. (2005)</a:t>
            </a:r>
            <a:endParaRPr lang="en-US" dirty="0"/>
          </a:p>
        </p:txBody>
      </p:sp>
      <p:graphicFrame>
        <p:nvGraphicFramePr>
          <p:cNvPr id="56321" name="Object 3"/>
          <p:cNvGraphicFramePr>
            <a:graphicFrameLocks noChangeAspect="1"/>
          </p:cNvGraphicFramePr>
          <p:nvPr>
            <p:extLst/>
          </p:nvPr>
        </p:nvGraphicFramePr>
        <p:xfrm>
          <a:off x="462824" y="2040802"/>
          <a:ext cx="828747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8" name="Equation" r:id="rId3" imgW="3466800" imgH="812520" progId="Equation.3">
                  <p:embed/>
                </p:oleObj>
              </mc:Choice>
              <mc:Fallback>
                <p:oleObj name="Equation" r:id="rId3" imgW="34668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24" y="2040802"/>
                        <a:ext cx="8287475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666" y="4318000"/>
            <a:ext cx="79048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solve these equations using Leapfrog algorithm of </a:t>
            </a:r>
          </a:p>
          <a:p>
            <a:r>
              <a:rPr lang="en-US" dirty="0" smtClean="0"/>
              <a:t>second order.  For large velocities, accuracy not enough, so</a:t>
            </a:r>
          </a:p>
          <a:p>
            <a:r>
              <a:rPr lang="en-US" dirty="0" smtClean="0"/>
              <a:t>Keep evolution for short times and for small gradients.</a:t>
            </a:r>
          </a:p>
          <a:p>
            <a:endParaRPr lang="en-US" dirty="0" smtClean="0"/>
          </a:p>
          <a:p>
            <a:r>
              <a:rPr lang="en-US" dirty="0" smtClean="0"/>
              <a:t>Initial Conditions:  Distribution of energy density, magnetic</a:t>
            </a:r>
          </a:p>
          <a:p>
            <a:r>
              <a:rPr lang="en-US" dirty="0" smtClean="0"/>
              <a:t>Field, velocities (taken to be zero)</a:t>
            </a:r>
          </a:p>
          <a:p>
            <a:r>
              <a:rPr lang="en-US" dirty="0" smtClean="0"/>
              <a:t>Equation of state: relativistic ideal gas, given T,</a:t>
            </a:r>
            <a:r>
              <a:rPr lang="en-US" dirty="0" smtClean="0">
                <a:latin typeface="Symbol" panose="05050102010706020507" pitchFamily="18" charset="2"/>
              </a:rPr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13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fig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3" y="1386118"/>
            <a:ext cx="4106717" cy="29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404813" y="168562"/>
            <a:ext cx="713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Enhancement of </a:t>
            </a:r>
            <a:r>
              <a:rPr lang="en-US" dirty="0">
                <a:solidFill>
                  <a:srgbClr val="FF0000"/>
                </a:solidFill>
              </a:rPr>
              <a:t>elliptic flow 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with magnetic </a:t>
            </a:r>
            <a:r>
              <a:rPr lang="en-US" dirty="0" smtClean="0">
                <a:solidFill>
                  <a:srgbClr val="FF0000"/>
                </a:solidFill>
              </a:rPr>
              <a:t>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2197387" y="4170273"/>
            <a:ext cx="4138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(</a:t>
            </a:r>
            <a:r>
              <a:rPr lang="en-US" sz="800" dirty="0" err="1">
                <a:solidFill>
                  <a:schemeClr val="tx2"/>
                </a:solidFill>
              </a:rPr>
              <a:t>fm</a:t>
            </a:r>
            <a:r>
              <a:rPr lang="en-US" sz="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55379" y="565439"/>
            <a:ext cx="451860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Prediction based on </a:t>
            </a:r>
            <a:r>
              <a:rPr lang="en-US" sz="1600" dirty="0" err="1" smtClean="0"/>
              <a:t>magnetosonic</a:t>
            </a:r>
            <a:r>
              <a:rPr lang="en-US" sz="1600" dirty="0" smtClean="0"/>
              <a:t> waves:</a:t>
            </a:r>
          </a:p>
          <a:p>
            <a:r>
              <a:rPr lang="en-US" sz="1600" dirty="0" smtClean="0"/>
              <a:t>Using HIJING for Au-Au at 200 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308" y="4288386"/>
            <a:ext cx="4267579" cy="25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B/m</a:t>
            </a:r>
            <a:r>
              <a:rPr lang="en-US" sz="1000" baseline="-25000" dirty="0" smtClean="0">
                <a:latin typeface="Symbol" panose="05050102010706020507" pitchFamily="18" charset="2"/>
              </a:rPr>
              <a:t>p</a:t>
            </a:r>
            <a:r>
              <a:rPr lang="en-US" sz="1000" baseline="30000" dirty="0" smtClean="0">
                <a:latin typeface="Symbol" panose="05050102010706020507" pitchFamily="18" charset="2"/>
              </a:rPr>
              <a:t>2   </a:t>
            </a:r>
            <a:r>
              <a:rPr lang="en-US" sz="1000" dirty="0" smtClean="0">
                <a:latin typeface="Symbol" panose="05050102010706020507" pitchFamily="18" charset="2"/>
              </a:rPr>
              <a:t> =  1          1.5         2          2.5          3          3.5         4          4.5        5</a:t>
            </a:r>
            <a:r>
              <a:rPr lang="en-US" sz="1000" baseline="30000" dirty="0" smtClean="0">
                <a:latin typeface="Symbol" panose="05050102010706020507" pitchFamily="18" charset="2"/>
              </a:rPr>
              <a:t> </a:t>
            </a:r>
            <a:r>
              <a:rPr lang="en-US" sz="1000" baseline="-25000" dirty="0" smtClean="0">
                <a:latin typeface="Symbol" panose="05050102010706020507" pitchFamily="18" charset="2"/>
              </a:rPr>
              <a:t>   </a:t>
            </a:r>
            <a:endParaRPr lang="en-US" sz="1000" baseline="-25000" dirty="0">
              <a:latin typeface="Symbol" panose="05050102010706020507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747" y="1240487"/>
            <a:ext cx="4841563" cy="35557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4576" y="4794077"/>
            <a:ext cx="86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B/m</a:t>
            </a:r>
            <a:r>
              <a:rPr lang="en-US" sz="1400" baseline="-25000" dirty="0" smtClean="0">
                <a:latin typeface="Symbol" panose="05050102010706020507" pitchFamily="18" charset="2"/>
              </a:rPr>
              <a:t>p</a:t>
            </a:r>
            <a:r>
              <a:rPr lang="en-US" sz="1400" baseline="30000" dirty="0" smtClean="0">
                <a:latin typeface="Symbol" panose="05050102010706020507" pitchFamily="18" charset="2"/>
              </a:rPr>
              <a:t>2  </a:t>
            </a:r>
            <a:r>
              <a:rPr lang="en-US" sz="1400" baseline="-25000" dirty="0" smtClean="0">
                <a:latin typeface="Symbol" panose="05050102010706020507" pitchFamily="18" charset="2"/>
              </a:rPr>
              <a:t>   </a:t>
            </a:r>
            <a:endParaRPr lang="en-US" sz="1400" baseline="-25000" dirty="0">
              <a:latin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352999" y="2036615"/>
            <a:ext cx="123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(B)/v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(0)</a:t>
            </a:r>
            <a:r>
              <a:rPr lang="en-US" sz="1400" baseline="-25000" dirty="0" smtClean="0"/>
              <a:t> 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663232" y="2168233"/>
            <a:ext cx="123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(B)/v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(0)</a:t>
            </a:r>
            <a:r>
              <a:rPr lang="en-US" sz="1400" baseline="-25000" dirty="0" smtClean="0"/>
              <a:t> 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666511" y="5134583"/>
            <a:ext cx="424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FF0000"/>
                </a:solidFill>
              </a:rPr>
              <a:t>A.Das</a:t>
            </a:r>
            <a:r>
              <a:rPr lang="en-US" sz="1600" dirty="0" smtClean="0">
                <a:solidFill>
                  <a:srgbClr val="FF0000"/>
                </a:solidFill>
              </a:rPr>
              <a:t>, S. Dave, </a:t>
            </a:r>
            <a:r>
              <a:rPr lang="en-US" sz="1600" dirty="0" err="1" smtClean="0">
                <a:solidFill>
                  <a:srgbClr val="FF0000"/>
                </a:solidFill>
              </a:rPr>
              <a:t>Saumia</a:t>
            </a:r>
            <a:r>
              <a:rPr lang="en-US" sz="1600" dirty="0" smtClean="0">
                <a:solidFill>
                  <a:srgbClr val="FF0000"/>
                </a:solidFill>
              </a:rPr>
              <a:t> P.S., AMS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34839" y="4520915"/>
            <a:ext cx="396057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/>
              <a:t>R.K.Mohapatra</a:t>
            </a:r>
            <a:r>
              <a:rPr lang="en-US" sz="1600" dirty="0"/>
              <a:t>, P.S. </a:t>
            </a:r>
            <a:r>
              <a:rPr lang="en-US" sz="1600" dirty="0" err="1"/>
              <a:t>Saumia</a:t>
            </a:r>
            <a:r>
              <a:rPr lang="en-US" sz="1600" dirty="0"/>
              <a:t>, AMS, </a:t>
            </a:r>
            <a:endParaRPr lang="en-US" sz="1600" dirty="0" smtClean="0"/>
          </a:p>
          <a:p>
            <a:r>
              <a:rPr lang="en-US" sz="1600" dirty="0" smtClean="0"/>
              <a:t>MPLA26</a:t>
            </a:r>
            <a:r>
              <a:rPr lang="en-US" sz="1600" dirty="0"/>
              <a:t>, 2477 (2011</a:t>
            </a:r>
            <a:r>
              <a:rPr lang="en-US" sz="1600" dirty="0" smtClean="0"/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652655" y="621463"/>
            <a:ext cx="4249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Results of present MHD simulation: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For T = 130 MeV, 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= 500 MeV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756" y="581490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 algn="l"/>
            <a:r>
              <a:rPr lang="en-US" b="1" dirty="0">
                <a:solidFill>
                  <a:srgbClr val="FF0000"/>
                </a:solidFill>
              </a:rPr>
              <a:t>Can this accommodate larger values of </a:t>
            </a:r>
            <a:r>
              <a:rPr lang="en-US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3030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5500" y="1041400"/>
            <a:ext cx="80311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/>
              <a:t>   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= 0.01,5,10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 = 1.3 fm,  with fluctuations</a:t>
            </a:r>
          </a:p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   Plots of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rms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   vs.  n -  Full Power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806944"/>
            <a:ext cx="6796088" cy="4930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600" y="127000"/>
            <a:ext cx="80311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/>
              <a:t>    </a:t>
            </a:r>
            <a:r>
              <a:rPr lang="en-US" dirty="0">
                <a:solidFill>
                  <a:srgbClr val="FF0000"/>
                </a:solidFill>
              </a:rPr>
              <a:t>By = 0.01,5,10,20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 = 1.3 fm,  with fluctuations</a:t>
            </a:r>
          </a:p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   Plots of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rms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   vs.  n -  Full Power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812800"/>
            <a:ext cx="8189913" cy="603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3578225" y="3251200"/>
            <a:ext cx="459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Note: marked suppression of odd</a:t>
            </a:r>
          </a:p>
          <a:p>
            <a:pPr algn="l"/>
            <a:r>
              <a:rPr lang="en-US"/>
              <a:t>harmonics for large B:  </a:t>
            </a:r>
            <a:r>
              <a:rPr lang="en-US">
                <a:solidFill>
                  <a:srgbClr val="FF0000"/>
                </a:solidFill>
              </a:rPr>
              <a:t>Distinctive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Signal for presence of strong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magnetic field at early times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1962931"/>
            <a:ext cx="6054441" cy="4339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852" y="241589"/>
            <a:ext cx="80573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Part 3B: Magnetic field enhancement from flow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(Arpan Das, </a:t>
            </a:r>
            <a:r>
              <a:rPr lang="en-US" dirty="0" err="1">
                <a:solidFill>
                  <a:srgbClr val="002060"/>
                </a:solidFill>
              </a:rPr>
              <a:t>Shreyansh</a:t>
            </a:r>
            <a:r>
              <a:rPr lang="en-US" dirty="0">
                <a:solidFill>
                  <a:srgbClr val="002060"/>
                </a:solidFill>
              </a:rPr>
              <a:t> Dave,  </a:t>
            </a:r>
            <a:r>
              <a:rPr lang="en-US" dirty="0" err="1">
                <a:solidFill>
                  <a:srgbClr val="002060"/>
                </a:solidFill>
              </a:rPr>
              <a:t>Saumia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Pandiat</a:t>
            </a:r>
            <a:r>
              <a:rPr lang="en-US" dirty="0">
                <a:solidFill>
                  <a:srgbClr val="002060"/>
                </a:solidFill>
              </a:rPr>
              <a:t>, AMS)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Magnetic field realignment due to density fluctuations: Initial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Increase in B, before it decreases due to expansion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76277" y="387667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B/B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0950" y="6063969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t-t</a:t>
            </a:r>
            <a:r>
              <a:rPr lang="en-US" baseline="-25000" dirty="0" smtClean="0">
                <a:latin typeface="Symbol" panose="05050102010706020507" pitchFamily="18" charset="2"/>
              </a:rPr>
              <a:t>0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175" y="4495800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w</a:t>
            </a:r>
            <a:r>
              <a:rPr lang="en-US" sz="1400" dirty="0" smtClean="0"/>
              <a:t>ithout density fluctuations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62425" y="2647362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density fluctuations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15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480852"/>
            <a:ext cx="6887470" cy="4903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122" y="123825"/>
            <a:ext cx="7737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Dynamo effect at play in Heavy-ion collisions: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Huge enhancement in magnetic field due to plasma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Turbulence (from vortices): Flow energy feeds growth of 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0950" y="6140169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t-t</a:t>
            </a:r>
            <a:r>
              <a:rPr lang="en-US" baseline="-25000" dirty="0" smtClean="0">
                <a:latin typeface="Symbol" panose="05050102010706020507" pitchFamily="18" charset="2"/>
              </a:rPr>
              <a:t>0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76277" y="387667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B/B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175" y="5619750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no fluctuations, no vortices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9575" y="4733925"/>
            <a:ext cx="29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fluctuations, no vortices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14900" y="27527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fluctuations, and a</a:t>
            </a:r>
          </a:p>
          <a:p>
            <a:pPr algn="l"/>
            <a:r>
              <a:rPr lang="en-US" sz="1400" dirty="0" smtClean="0"/>
              <a:t>Vortex-</a:t>
            </a:r>
            <a:r>
              <a:rPr lang="en-US" sz="1400" dirty="0" err="1" smtClean="0"/>
              <a:t>antivortex</a:t>
            </a:r>
            <a:r>
              <a:rPr lang="en-US" sz="1400" dirty="0" smtClean="0"/>
              <a:t> pair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6316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77" y="1057274"/>
            <a:ext cx="5682798" cy="4047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8463" y="4904240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t-t</a:t>
            </a:r>
            <a:r>
              <a:rPr lang="en-US" baseline="-25000" dirty="0" smtClean="0">
                <a:latin typeface="Symbol" panose="05050102010706020507" pitchFamily="18" charset="2"/>
              </a:rPr>
              <a:t>0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919133" y="2562226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B/B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9900" y="3314700"/>
            <a:ext cx="306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fluctuations, and vortex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62100" y="342900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Dynamo effect: 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81650"/>
            <a:ext cx="741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Conclusions for Part 3B:  </a:t>
            </a:r>
            <a:r>
              <a:rPr lang="en-US" dirty="0" smtClean="0">
                <a:solidFill>
                  <a:srgbClr val="FF0000"/>
                </a:solidFill>
              </a:rPr>
              <a:t>Vortices possible at high baryon density (at FAIR and NICA). These can lead to Dynamo effect and amplify initial magnetic field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2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19100" y="36877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52400" y="176213"/>
            <a:ext cx="8991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b="1" dirty="0" smtClean="0">
                <a:solidFill>
                  <a:srgbClr val="FF0000"/>
                </a:solidFill>
              </a:rPr>
              <a:t>Conclusions: </a:t>
            </a:r>
          </a:p>
          <a:p>
            <a:pPr marL="457200" indent="-457200" algn="l"/>
            <a:endParaRPr lang="en-US" dirty="0">
              <a:solidFill>
                <a:srgbClr val="0070C0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Power spectrum of flow fluctuations :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Important tool for probing initial fluctuations and their evolution </a:t>
            </a:r>
          </a:p>
          <a:p>
            <a:pPr algn="l"/>
            <a:endParaRPr lang="en-US" dirty="0">
              <a:solidFill>
                <a:srgbClr val="0070C0"/>
              </a:solidFill>
            </a:endParaRPr>
          </a:p>
          <a:p>
            <a:pPr marL="457200" indent="-457200"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2)  Qualitative changes in power spectrum in presence of superfluid</a:t>
            </a:r>
          </a:p>
          <a:p>
            <a:pPr marL="457200" indent="-457200" algn="l"/>
            <a:r>
              <a:rPr lang="en-US" dirty="0" smtClean="0">
                <a:solidFill>
                  <a:srgbClr val="000099"/>
                </a:solidFill>
              </a:rPr>
              <a:t>      vortices:  clean signal for CFL, nucleon </a:t>
            </a:r>
            <a:r>
              <a:rPr lang="en-US" dirty="0" err="1" smtClean="0">
                <a:solidFill>
                  <a:srgbClr val="000099"/>
                </a:solidFill>
              </a:rPr>
              <a:t>superfuid</a:t>
            </a:r>
            <a:r>
              <a:rPr lang="en-US" dirty="0" smtClean="0">
                <a:solidFill>
                  <a:srgbClr val="000099"/>
                </a:solidFill>
              </a:rPr>
              <a:t> phases</a:t>
            </a:r>
          </a:p>
          <a:p>
            <a:pPr marL="457200" indent="-457200" algn="l"/>
            <a:r>
              <a:rPr lang="en-US" dirty="0" smtClean="0">
                <a:solidFill>
                  <a:srgbClr val="000099"/>
                </a:solidFill>
              </a:rPr>
              <a:t>      Important for understanding pulsar dynamics:  </a:t>
            </a: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 Focused effort needed at FAIR and NICA for collisions at very low energies.</a:t>
            </a:r>
          </a:p>
          <a:p>
            <a:pPr marL="457200" indent="-457200"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3)  A: Magnetic </a:t>
            </a:r>
            <a:r>
              <a:rPr lang="en-US" dirty="0">
                <a:solidFill>
                  <a:srgbClr val="000099"/>
                </a:solidFill>
              </a:rPr>
              <a:t>field </a:t>
            </a:r>
            <a:r>
              <a:rPr lang="en-US" dirty="0" smtClean="0">
                <a:solidFill>
                  <a:srgbClr val="000099"/>
                </a:solidFill>
              </a:rPr>
              <a:t>can strongly affect plasma evolution.</a:t>
            </a:r>
            <a:endParaRPr lang="en-US" dirty="0">
              <a:solidFill>
                <a:srgbClr val="000099"/>
              </a:solidFill>
            </a:endParaRP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    </a:t>
            </a:r>
            <a:r>
              <a:rPr lang="en-US" dirty="0" smtClean="0">
                <a:solidFill>
                  <a:srgbClr val="000099"/>
                </a:solidFill>
              </a:rPr>
              <a:t> Enhancement of elliptic flow</a:t>
            </a: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 Suppression of elliptic flow for deformed nuclei (in some cases)</a:t>
            </a: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</a:t>
            </a:r>
          </a:p>
          <a:p>
            <a:pPr marL="457200" indent="-457200"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B:  Flow energy can feed into magnetic field: Dynamo effect</a:t>
            </a:r>
          </a:p>
          <a:p>
            <a:pPr marL="457200" indent="-457200"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especially strong with vortices: possible at high baryon  </a:t>
            </a:r>
          </a:p>
          <a:p>
            <a:pPr marL="457200" indent="-457200"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density as at FAIR and NICA (vortices unlikely at LHC)</a:t>
            </a:r>
          </a:p>
          <a:p>
            <a:pPr marL="457200" indent="-457200" algn="l"/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68275" y="71120"/>
            <a:ext cx="8886825" cy="652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sng" dirty="0" smtClean="0">
                <a:solidFill>
                  <a:srgbClr val="CC0000"/>
                </a:solidFill>
              </a:rPr>
              <a:t>Power spectrum of flow fluctuations: New approach to flow analysis</a:t>
            </a:r>
          </a:p>
          <a:p>
            <a:pPr marL="381000" indent="-381000" algn="l"/>
            <a:r>
              <a:rPr lang="en-US" sz="1800" dirty="0" smtClean="0"/>
              <a:t>Mishra, </a:t>
            </a:r>
            <a:r>
              <a:rPr lang="en-US" sz="1800" dirty="0" err="1" smtClean="0"/>
              <a:t>Mohapatra</a:t>
            </a:r>
            <a:r>
              <a:rPr lang="en-US" sz="1800" dirty="0" smtClean="0"/>
              <a:t>, </a:t>
            </a:r>
            <a:r>
              <a:rPr lang="en-US" sz="1800" dirty="0" err="1" smtClean="0"/>
              <a:t>Saumia</a:t>
            </a:r>
            <a:r>
              <a:rPr lang="en-US" sz="1800" dirty="0" smtClean="0"/>
              <a:t>, AMS: </a:t>
            </a:r>
            <a:r>
              <a:rPr lang="en-US" sz="1600" dirty="0" smtClean="0"/>
              <a:t>PRC </a:t>
            </a:r>
            <a:r>
              <a:rPr lang="en-US" sz="1600" dirty="0"/>
              <a:t>77, </a:t>
            </a:r>
            <a:r>
              <a:rPr lang="en-US" sz="1600" dirty="0" smtClean="0"/>
              <a:t>064902 (2008</a:t>
            </a:r>
            <a:r>
              <a:rPr lang="en-US" sz="1600" dirty="0"/>
              <a:t>); </a:t>
            </a:r>
            <a:r>
              <a:rPr lang="en-US" sz="1600" dirty="0" smtClean="0"/>
              <a:t>81, 034893 (2010</a:t>
            </a:r>
            <a:r>
              <a:rPr lang="en-US" sz="1600" dirty="0"/>
              <a:t>)</a:t>
            </a: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 err="1">
                <a:solidFill>
                  <a:srgbClr val="000099"/>
                </a:solidFill>
              </a:rPr>
              <a:t>Inhomogeneities</a:t>
            </a:r>
            <a:r>
              <a:rPr lang="en-US" dirty="0">
                <a:solidFill>
                  <a:srgbClr val="000099"/>
                </a:solidFill>
              </a:rPr>
              <a:t> of all scales present, even in central collisions:</a:t>
            </a:r>
            <a:r>
              <a:rPr lang="en-US" dirty="0">
                <a:solidFill>
                  <a:srgbClr val="CC0000"/>
                </a:solidFill>
              </a:rPr>
              <a:t>   Arising from </a:t>
            </a:r>
            <a:r>
              <a:rPr lang="en-US" dirty="0" smtClean="0">
                <a:solidFill>
                  <a:srgbClr val="CC0000"/>
                </a:solidFill>
              </a:rPr>
              <a:t>initial </a:t>
            </a:r>
            <a:r>
              <a:rPr lang="en-US" dirty="0">
                <a:solidFill>
                  <a:srgbClr val="CC0000"/>
                </a:solidFill>
              </a:rPr>
              <a:t>state fluctuations </a:t>
            </a: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000099"/>
                </a:solidFill>
              </a:rPr>
              <a:t>These anisotropies were known earlier, however, they were only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discussed in the context of   determination of the eccentricity for elliptic flow calculations.</a:t>
            </a: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We </a:t>
            </a:r>
            <a:r>
              <a:rPr lang="en-US" dirty="0">
                <a:solidFill>
                  <a:srgbClr val="CC0000"/>
                </a:solidFill>
              </a:rPr>
              <a:t>argued that due to these initial state </a:t>
            </a:r>
            <a:r>
              <a:rPr lang="en-US" dirty="0" smtClean="0">
                <a:solidFill>
                  <a:srgbClr val="CC0000"/>
                </a:solidFill>
              </a:rPr>
              <a:t>fluctuations all flow </a:t>
            </a:r>
          </a:p>
          <a:p>
            <a:pPr algn="l"/>
            <a:r>
              <a:rPr lang="en-US" dirty="0" smtClean="0">
                <a:solidFill>
                  <a:srgbClr val="CC0000"/>
                </a:solidFill>
              </a:rPr>
              <a:t>coefficients will be non-zero in general:</a:t>
            </a:r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CC00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CC0000"/>
                </a:solidFill>
              </a:rPr>
              <a:t>All Fourier coefficients  </a:t>
            </a:r>
            <a:r>
              <a:rPr lang="en-US" dirty="0" err="1" smtClean="0">
                <a:solidFill>
                  <a:srgbClr val="CC0000"/>
                </a:solidFill>
              </a:rPr>
              <a:t>V</a:t>
            </a:r>
            <a:r>
              <a:rPr lang="en-US" baseline="-25000" dirty="0" err="1" smtClean="0">
                <a:solidFill>
                  <a:srgbClr val="CC0000"/>
                </a:solidFill>
              </a:rPr>
              <a:t>n</a:t>
            </a:r>
            <a:r>
              <a:rPr lang="en-US" dirty="0" smtClean="0">
                <a:solidFill>
                  <a:srgbClr val="CC0000"/>
                </a:solidFill>
              </a:rPr>
              <a:t>     </a:t>
            </a:r>
            <a:r>
              <a:rPr lang="en-US" dirty="0">
                <a:solidFill>
                  <a:srgbClr val="CC0000"/>
                </a:solidFill>
              </a:rPr>
              <a:t>are of interest  (say, n=1 to 30 -40,</a:t>
            </a:r>
          </a:p>
          <a:p>
            <a:pPr algn="l"/>
            <a:r>
              <a:rPr lang="en-US" b="1" dirty="0">
                <a:solidFill>
                  <a:srgbClr val="000099"/>
                </a:solidFill>
              </a:rPr>
              <a:t>including Odd </a:t>
            </a:r>
            <a:r>
              <a:rPr lang="en-US" b="1" dirty="0" smtClean="0">
                <a:solidFill>
                  <a:srgbClr val="000099"/>
                </a:solidFill>
              </a:rPr>
              <a:t>harmonics, </a:t>
            </a:r>
            <a:r>
              <a:rPr lang="en-US" dirty="0" smtClean="0">
                <a:solidFill>
                  <a:srgbClr val="000099"/>
                </a:solidFill>
              </a:rPr>
              <a:t>these were never discussed earlier,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For example, triangular flow is discussed now only as arising from Initial state fluctuations.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endParaRPr lang="en-US" dirty="0">
              <a:solidFill>
                <a:srgbClr val="CC0000"/>
              </a:solidFill>
            </a:endParaRP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 smtClean="0">
                <a:solidFill>
                  <a:srgbClr val="CC0000"/>
                </a:solidFill>
              </a:rPr>
              <a:t>We emphasized: Learn from CMBR power spectrum analysis: Calculate </a:t>
            </a:r>
            <a:r>
              <a:rPr lang="en-US" dirty="0">
                <a:solidFill>
                  <a:srgbClr val="CC0000"/>
                </a:solidFill>
              </a:rPr>
              <a:t>root-mean-square </a:t>
            </a:r>
            <a:r>
              <a:rPr lang="en-US" dirty="0" smtClean="0">
                <a:solidFill>
                  <a:srgbClr val="CC0000"/>
                </a:solidFill>
              </a:rPr>
              <a:t>values of  </a:t>
            </a:r>
            <a:r>
              <a:rPr lang="en-US" dirty="0" err="1" smtClean="0">
                <a:solidFill>
                  <a:srgbClr val="CC0000"/>
                </a:solidFill>
              </a:rPr>
              <a:t>V</a:t>
            </a:r>
            <a:r>
              <a:rPr lang="en-US" baseline="-25000" dirty="0" err="1" smtClean="0">
                <a:solidFill>
                  <a:srgbClr val="CC0000"/>
                </a:solidFill>
              </a:rPr>
              <a:t>n</a:t>
            </a:r>
            <a:r>
              <a:rPr lang="en-US" dirty="0" smtClean="0">
                <a:solidFill>
                  <a:srgbClr val="CC0000"/>
                </a:solidFill>
              </a:rPr>
              <a:t>   , </a:t>
            </a:r>
            <a:r>
              <a:rPr lang="en-US" dirty="0">
                <a:solidFill>
                  <a:srgbClr val="CC0000"/>
                </a:solidFill>
              </a:rPr>
              <a:t>and NOT </a:t>
            </a:r>
            <a:r>
              <a:rPr lang="en-US" dirty="0" smtClean="0">
                <a:solidFill>
                  <a:srgbClr val="CC0000"/>
                </a:solidFill>
              </a:rPr>
              <a:t>their </a:t>
            </a:r>
            <a:r>
              <a:rPr lang="en-US" dirty="0">
                <a:solidFill>
                  <a:srgbClr val="CC0000"/>
                </a:solidFill>
              </a:rPr>
              <a:t>average values.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1209629" y="2705100"/>
            <a:ext cx="67072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Thanks Organizers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For a great conference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1"/>
          <p:cNvPicPr>
            <a:picLocks noChangeAspect="1" noChangeArrowheads="1"/>
          </p:cNvPicPr>
          <p:nvPr/>
        </p:nvPicPr>
        <p:blipFill>
          <a:blip r:embed="rId2" cstate="print"/>
          <a:srcRect l="18929" t="12071" r="21759" b="39647"/>
          <a:stretch>
            <a:fillRect/>
          </a:stretch>
        </p:blipFill>
        <p:spPr bwMode="auto">
          <a:xfrm>
            <a:off x="5284480" y="722313"/>
            <a:ext cx="305465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56225" y="3568700"/>
            <a:ext cx="36226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transverse </a:t>
            </a:r>
            <a:r>
              <a:rPr lang="en-US" dirty="0"/>
              <a:t>energy </a:t>
            </a:r>
            <a:r>
              <a:rPr lang="en-US" dirty="0" smtClean="0"/>
              <a:t>density:</a:t>
            </a:r>
          </a:p>
          <a:p>
            <a:pPr algn="l"/>
            <a:r>
              <a:rPr lang="en-US" dirty="0" smtClean="0"/>
              <a:t> Au-Au  </a:t>
            </a:r>
            <a:r>
              <a:rPr lang="en-US" b="1" dirty="0" smtClean="0">
                <a:solidFill>
                  <a:srgbClr val="FF0000"/>
                </a:solidFill>
              </a:rPr>
              <a:t>central </a:t>
            </a:r>
            <a:r>
              <a:rPr lang="en-US" b="1" dirty="0">
                <a:solidFill>
                  <a:srgbClr val="FF0000"/>
                </a:solidFill>
              </a:rPr>
              <a:t>collision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at </a:t>
            </a:r>
            <a:r>
              <a:rPr lang="en-US" dirty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/A, HIJING </a:t>
            </a:r>
            <a:endParaRPr lang="en-US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5313531"/>
            <a:ext cx="914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  Thus</a:t>
            </a:r>
            <a:r>
              <a:rPr lang="en-US" dirty="0">
                <a:solidFill>
                  <a:srgbClr val="000099"/>
                </a:solidFill>
              </a:rPr>
              <a:t>: the equilibrated matter will also have </a:t>
            </a:r>
            <a:r>
              <a:rPr lang="en-US" dirty="0" err="1">
                <a:solidFill>
                  <a:srgbClr val="000099"/>
                </a:solidFill>
              </a:rPr>
              <a:t>azimuthal</a:t>
            </a:r>
            <a:r>
              <a:rPr lang="en-US" dirty="0">
                <a:solidFill>
                  <a:srgbClr val="000099"/>
                </a:solidFill>
              </a:rPr>
              <a:t> anisotropies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 (</a:t>
            </a:r>
            <a:r>
              <a:rPr lang="en-US" dirty="0">
                <a:solidFill>
                  <a:srgbClr val="000099"/>
                </a:solidFill>
              </a:rPr>
              <a:t>as well as radial fluctuations) of similar </a:t>
            </a:r>
            <a:r>
              <a:rPr lang="en-US" dirty="0" smtClean="0">
                <a:solidFill>
                  <a:srgbClr val="000099"/>
                </a:solidFill>
              </a:rPr>
              <a:t>level.</a:t>
            </a:r>
          </a:p>
          <a:p>
            <a:pPr algn="l"/>
            <a:r>
              <a:rPr lang="en-US" dirty="0" smtClean="0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800100"/>
            <a:ext cx="4076700" cy="335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55660" y="4102100"/>
            <a:ext cx="34623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0" dirty="0" smtClean="0">
                <a:latin typeface="Verdana" pitchFamily="34" charset="0"/>
              </a:rPr>
              <a:t>(</a:t>
            </a:r>
            <a:r>
              <a:rPr lang="en-US" sz="1800" i="0" dirty="0" err="1" smtClean="0">
                <a:latin typeface="Verdana" pitchFamily="34" charset="0"/>
              </a:rPr>
              <a:t>Blaizot’s</a:t>
            </a:r>
            <a:r>
              <a:rPr lang="en-US" sz="1800" i="0" dirty="0" smtClean="0">
                <a:latin typeface="Verdana" pitchFamily="34" charset="0"/>
              </a:rPr>
              <a:t> </a:t>
            </a:r>
            <a:r>
              <a:rPr lang="en-US" sz="1800" i="0" dirty="0">
                <a:latin typeface="Verdana" pitchFamily="34" charset="0"/>
              </a:rPr>
              <a:t>talk, Matter </a:t>
            </a:r>
            <a:r>
              <a:rPr lang="en-US" sz="1800" i="0" dirty="0" smtClean="0">
                <a:latin typeface="Verdana" pitchFamily="34" charset="0"/>
              </a:rPr>
              <a:t>at</a:t>
            </a:r>
          </a:p>
          <a:p>
            <a:r>
              <a:rPr lang="en-US" sz="1800" i="0" dirty="0" smtClean="0">
                <a:latin typeface="Verdana" pitchFamily="34" charset="0"/>
              </a:rPr>
              <a:t> </a:t>
            </a:r>
            <a:r>
              <a:rPr lang="en-US" sz="1800" i="0" dirty="0">
                <a:latin typeface="Verdana" pitchFamily="34" charset="0"/>
              </a:rPr>
              <a:t>extreme </a:t>
            </a:r>
            <a:r>
              <a:rPr lang="en-US" sz="1800" i="0" dirty="0" smtClean="0">
                <a:latin typeface="Verdana" pitchFamily="34" charset="0"/>
              </a:rPr>
              <a:t>conditions</a:t>
            </a:r>
            <a:r>
              <a:rPr lang="en-US" sz="1800" i="0" dirty="0">
                <a:latin typeface="Verdana" pitchFamily="34" charset="0"/>
              </a:rPr>
              <a:t>, 2014</a:t>
            </a:r>
            <a:r>
              <a:rPr lang="en-US" sz="1800" i="0" dirty="0" smtClean="0">
                <a:latin typeface="Verdana" pitchFamily="34" charset="0"/>
              </a:rPr>
              <a:t>)</a:t>
            </a:r>
            <a:r>
              <a:rPr lang="en-US" i="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US" i="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514" y="152400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Initial state fluctuations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84138" y="285750"/>
            <a:ext cx="90598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Important </a:t>
            </a:r>
            <a:r>
              <a:rPr lang="en-US" dirty="0">
                <a:solidFill>
                  <a:srgbClr val="FF0000"/>
                </a:solidFill>
              </a:rPr>
              <a:t>lesson for </a:t>
            </a:r>
            <a:r>
              <a:rPr lang="en-US" dirty="0" smtClean="0">
                <a:solidFill>
                  <a:srgbClr val="FF0000"/>
                </a:solidFill>
              </a:rPr>
              <a:t>heavy-ion collisions from </a:t>
            </a:r>
            <a:r>
              <a:rPr lang="en-US" dirty="0">
                <a:solidFill>
                  <a:srgbClr val="FF0000"/>
                </a:solidFill>
              </a:rPr>
              <a:t>CMBR analysis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CMBR temperature anisotropies analyzed using Spherical Harmonics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114550" y="1485900"/>
          <a:ext cx="43338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3" imgW="1460160" imgH="393480" progId="Equation.3">
                  <p:embed/>
                </p:oleObj>
              </mc:Choice>
              <mc:Fallback>
                <p:oleObj name="Equation" r:id="rId3" imgW="1460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485900"/>
                        <a:ext cx="43338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17963" y="4610100"/>
          <a:ext cx="22494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838080" imgH="241200" progId="Equation.3">
                  <p:embed/>
                </p:oleObj>
              </mc:Choice>
              <mc:Fallback>
                <p:oleObj name="Equation" r:id="rId5" imgW="8380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4610100"/>
                        <a:ext cx="22494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61938" y="3028950"/>
            <a:ext cx="8612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Now:   Average values of  these expansions coefficients  are zero </a:t>
            </a:r>
          </a:p>
          <a:p>
            <a:pPr algn="l"/>
            <a:r>
              <a:rPr lang="en-US"/>
              <a:t>due to overall isotropy of the universe</a:t>
            </a:r>
          </a:p>
        </p:txBody>
      </p:sp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72150" y="3467100"/>
          <a:ext cx="1870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660240" imgH="228600" progId="Equation.3">
                  <p:embed/>
                </p:oleObj>
              </mc:Choice>
              <mc:Fallback>
                <p:oleObj name="Equation" r:id="rId7" imgW="660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3467100"/>
                        <a:ext cx="1870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6425" y="4197350"/>
            <a:ext cx="843915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However: their standard deviations are non-zero and contain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crucial information.</a:t>
            </a:r>
          </a:p>
          <a:p>
            <a:pPr algn="l"/>
            <a:endParaRPr lang="en-US">
              <a:solidFill>
                <a:srgbClr val="FF0000"/>
              </a:solidFill>
            </a:endParaRPr>
          </a:p>
          <a:p>
            <a:pPr algn="l"/>
            <a:endParaRPr lang="en-US">
              <a:solidFill>
                <a:srgbClr val="FF0000"/>
              </a:solidFill>
            </a:endParaRPr>
          </a:p>
          <a:p>
            <a:pPr algn="l"/>
            <a:r>
              <a:rPr lang="en-US">
                <a:solidFill>
                  <a:srgbClr val="FF0000"/>
                </a:solidFill>
              </a:rPr>
              <a:t>This gives the celebrated Power Spectrum of CMBR anisotropies</a:t>
            </a:r>
            <a:r>
              <a:rPr lang="en-US"/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01713" y="6127750"/>
            <a:ext cx="71040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 Lesson :   Apply same technique  for RHICE also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28600" y="552450"/>
            <a:ext cx="8624888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For central events  average values of flow coefficients will be zero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 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(same is true even for non-central events if a coordinate frame with fixed orientation in laboratory system is used).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781300" y="896938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609480" imgH="228600" progId="Equation.3">
                  <p:embed/>
                </p:oleObj>
              </mc:Choice>
              <mc:Fallback>
                <p:oleObj name="Equation" r:id="rId3" imgW="6094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896938"/>
                        <a:ext cx="1600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8900" y="2876550"/>
            <a:ext cx="8991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Following CMBR </a:t>
            </a:r>
            <a:r>
              <a:rPr lang="en-US" dirty="0" err="1" smtClean="0">
                <a:solidFill>
                  <a:srgbClr val="000099"/>
                </a:solidFill>
              </a:rPr>
              <a:t>analysis,we</a:t>
            </a:r>
            <a:r>
              <a:rPr lang="en-US" dirty="0" smtClean="0">
                <a:solidFill>
                  <a:srgbClr val="000099"/>
                </a:solidFill>
              </a:rPr>
              <a:t> proposed </a:t>
            </a:r>
            <a:r>
              <a:rPr lang="en-US" dirty="0">
                <a:solidFill>
                  <a:srgbClr val="000099"/>
                </a:solidFill>
              </a:rPr>
              <a:t>to calculate root-mean-square values of these flow coefficients using a lab fixed coordinate system,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And plot it for a large range of values of n = 1, 30-40 </a:t>
            </a:r>
          </a:p>
        </p:txBody>
      </p:sp>
      <p:graphicFrame>
        <p:nvGraphicFramePr>
          <p:cNvPr id="512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9100" y="4278313"/>
          <a:ext cx="24384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977760" imgH="291960" progId="Equation.3">
                  <p:embed/>
                </p:oleObj>
              </mc:Choice>
              <mc:Fallback>
                <p:oleObj name="Equation" r:id="rId5" imgW="97776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278313"/>
                        <a:ext cx="24384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5175250"/>
            <a:ext cx="79994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These values will be generally non-zero for even very large n</a:t>
            </a:r>
          </a:p>
          <a:p>
            <a:pPr algn="l"/>
            <a:r>
              <a:rPr lang="en-US" dirty="0"/>
              <a:t>and will carry important information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f12_spectrum_s"/>
          <p:cNvPicPr>
            <a:picLocks noChangeAspect="1" noChangeArrowheads="1"/>
          </p:cNvPicPr>
          <p:nvPr/>
        </p:nvPicPr>
        <p:blipFill>
          <a:blip r:embed="rId3" cstate="print"/>
          <a:srcRect r="-2505" b="49654"/>
          <a:stretch>
            <a:fillRect/>
          </a:stretch>
        </p:blipFill>
        <p:spPr bwMode="auto">
          <a:xfrm>
            <a:off x="1217613" y="620713"/>
            <a:ext cx="60785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65350" y="1876425"/>
            <a:ext cx="2103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Solid curve:</a:t>
            </a:r>
          </a:p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Prediction from</a:t>
            </a:r>
          </a:p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inflation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8263" y="206375"/>
            <a:ext cx="8018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Recall:   Acoustic peaks in CMBR anisotropy power spectrum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2900" y="4530725"/>
            <a:ext cx="88011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Can such a power spectrum be plotted for heavy-ion collisions ?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So </a:t>
            </a:r>
            <a:r>
              <a:rPr lang="en-US" dirty="0">
                <a:solidFill>
                  <a:srgbClr val="000099"/>
                </a:solidFill>
              </a:rPr>
              <a:t>far we discussed:  Plot of  </a:t>
            </a:r>
            <a:r>
              <a:rPr lang="en-US" dirty="0" err="1" smtClean="0">
                <a:solidFill>
                  <a:srgbClr val="000099"/>
                </a:solidFill>
              </a:rPr>
              <a:t>V</a:t>
            </a:r>
            <a:r>
              <a:rPr lang="en-US" baseline="-25000" dirty="0" err="1" smtClean="0">
                <a:solidFill>
                  <a:srgbClr val="000099"/>
                </a:solidFill>
              </a:rPr>
              <a:t>n</a:t>
            </a:r>
            <a:r>
              <a:rPr lang="en-US" baseline="30000" dirty="0" err="1" smtClean="0">
                <a:solidFill>
                  <a:srgbClr val="000099"/>
                </a:solidFill>
              </a:rPr>
              <a:t>rms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>
                <a:solidFill>
                  <a:srgbClr val="000099"/>
                </a:solidFill>
              </a:rPr>
              <a:t>for large values of </a:t>
            </a:r>
            <a:r>
              <a:rPr lang="en-US" dirty="0" smtClean="0">
                <a:solidFill>
                  <a:srgbClr val="000099"/>
                </a:solidFill>
              </a:rPr>
              <a:t>n will  </a:t>
            </a:r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give </a:t>
            </a:r>
            <a:r>
              <a:rPr lang="en-US" dirty="0">
                <a:solidFill>
                  <a:srgbClr val="000099"/>
                </a:solidFill>
              </a:rPr>
              <a:t>important information about initial density fluctuations.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We now discuss: Such a plot may also reveal non-trivial structure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like acoustic peaks for </a:t>
            </a:r>
            <a:r>
              <a:rPr lang="en-US" dirty="0" smtClean="0">
                <a:solidFill>
                  <a:srgbClr val="FF0000"/>
                </a:solidFill>
              </a:rPr>
              <a:t>CMBR as above.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/>
          </p:nvPr>
        </p:nvGraphicFramePr>
        <p:xfrm>
          <a:off x="7232650" y="3989388"/>
          <a:ext cx="749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291960" imgH="241200" progId="Equation.3">
                  <p:embed/>
                </p:oleObj>
              </mc:Choice>
              <mc:Fallback>
                <p:oleObj name="Equation" r:id="rId4" imgW="2919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3989388"/>
                        <a:ext cx="7493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9451</TotalTime>
  <Words>4030</Words>
  <Application>Microsoft Office PowerPoint</Application>
  <PresentationFormat>On-screen Show (4:3)</PresentationFormat>
  <Paragraphs>585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CMMI9</vt:lpstr>
      <vt:lpstr>CMR6</vt:lpstr>
      <vt:lpstr>CMR9</vt:lpstr>
      <vt:lpstr>Symbol</vt:lpstr>
      <vt:lpstr>Times New Roman</vt:lpstr>
      <vt:lpstr>Verdana</vt:lpstr>
      <vt:lpstr>Wingdings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Vigyan Prasar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</dc:title>
  <dc:creator>Dr T V Venkateswaran, VP</dc:creator>
  <cp:lastModifiedBy>ajit</cp:lastModifiedBy>
  <cp:revision>856</cp:revision>
  <dcterms:created xsi:type="dcterms:W3CDTF">2000-02-06T07:48:57Z</dcterms:created>
  <dcterms:modified xsi:type="dcterms:W3CDTF">2016-11-02T22:08:31Z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phyteoe@leonis.nus.edu.sg</vt:lpwstr>
  </property>
  <property fmtid="{D5CDD505-2E9C-101B-9397-08002B2CF9AE}" pid="8" name="HomePage">
    <vt:lpwstr>http://www.physics.nus.edu.sg/~phyteoe/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Documents\html</vt:lpwstr>
  </property>
</Properties>
</file>